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69" r:id="rId4"/>
    <p:sldId id="278" r:id="rId5"/>
    <p:sldId id="268" r:id="rId6"/>
    <p:sldId id="270" r:id="rId7"/>
    <p:sldId id="271" r:id="rId8"/>
    <p:sldId id="273" r:id="rId9"/>
    <p:sldId id="274" r:id="rId10"/>
    <p:sldId id="275" r:id="rId11"/>
    <p:sldId id="276" r:id="rId12"/>
    <p:sldId id="277" r:id="rId13"/>
    <p:sldId id="272" r:id="rId14"/>
    <p:sldId id="279" r:id="rId15"/>
    <p:sldId id="267" r:id="rId16"/>
    <p:sldId id="258" r:id="rId17"/>
    <p:sldId id="259" r:id="rId18"/>
    <p:sldId id="260" r:id="rId19"/>
    <p:sldId id="261" r:id="rId20"/>
    <p:sldId id="262" r:id="rId21"/>
    <p:sldId id="264" r:id="rId22"/>
    <p:sldId id="265" r:id="rId23"/>
    <p:sldId id="266"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DE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264" y="-13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7B0236-8B67-40F9-9A82-ED8529540A40}" type="datetimeFigureOut">
              <a:rPr lang="es-MX" smtClean="0"/>
              <a:t>03/04/2014</a:t>
            </a:fld>
            <a:endParaRPr lang="es-MX" dirty="0"/>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18A3BC-FE56-4E57-B9B5-1F9736F7AD91}" type="slidenum">
              <a:rPr lang="es-MX" smtClean="0"/>
              <a:t>‹Nº›</a:t>
            </a:fld>
            <a:endParaRPr lang="es-MX" dirty="0"/>
          </a:p>
        </p:txBody>
      </p:sp>
      <p:sp>
        <p:nvSpPr>
          <p:cNvPr id="6" name="5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Tree>
    <p:extLst>
      <p:ext uri="{BB962C8B-B14F-4D97-AF65-F5344CB8AC3E}">
        <p14:creationId xmlns:p14="http://schemas.microsoft.com/office/powerpoint/2010/main" val="257382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E4B54-DCDF-4A3B-9439-ABD2C178C8E8}" type="datetimeFigureOut">
              <a:rPr lang="es-MX" smtClean="0"/>
              <a:t>03/04/2014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A0DEC-EC92-40DA-9316-8AF87E6BBF65}" type="slidenum">
              <a:rPr lang="es-MX" smtClean="0"/>
              <a:t>‹Nº›</a:t>
            </a:fld>
            <a:endParaRPr lang="es-MX" dirty="0"/>
          </a:p>
        </p:txBody>
      </p:sp>
    </p:spTree>
    <p:extLst>
      <p:ext uri="{BB962C8B-B14F-4D97-AF65-F5344CB8AC3E}">
        <p14:creationId xmlns:p14="http://schemas.microsoft.com/office/powerpoint/2010/main" val="192389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6DA0DEC-EC92-40DA-9316-8AF87E6BBF65}" type="slidenum">
              <a:rPr lang="es-MX" smtClean="0"/>
              <a:t>19</a:t>
            </a:fld>
            <a:endParaRPr lang="es-MX" dirty="0"/>
          </a:p>
        </p:txBody>
      </p:sp>
    </p:spTree>
    <p:extLst>
      <p:ext uri="{BB962C8B-B14F-4D97-AF65-F5344CB8AC3E}">
        <p14:creationId xmlns:p14="http://schemas.microsoft.com/office/powerpoint/2010/main" val="4130557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pic>
        <p:nvPicPr>
          <p:cNvPr id="7" name="Picture 14"/>
          <p:cNvPicPr>
            <a:picLocks noChangeAspect="1" noChangeArrowheads="1"/>
          </p:cNvPicPr>
          <p:nvPr userDrawn="1"/>
        </p:nvPicPr>
        <p:blipFill>
          <a:blip r:embed="rId2"/>
          <a:srcRect/>
          <a:stretch>
            <a:fillRect/>
          </a:stretch>
        </p:blipFill>
        <p:spPr bwMode="auto">
          <a:xfrm>
            <a:off x="8460432" y="70168"/>
            <a:ext cx="580124" cy="651683"/>
          </a:xfrm>
          <a:prstGeom prst="rect">
            <a:avLst/>
          </a:prstGeom>
          <a:noFill/>
          <a:ln w="9525">
            <a:noFill/>
            <a:miter lim="800000"/>
            <a:headEnd/>
            <a:tailEnd/>
          </a:ln>
        </p:spPr>
      </p:pic>
      <p:pic>
        <p:nvPicPr>
          <p:cNvPr id="8" name="7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t="23600" b="37200"/>
          <a:stretch/>
        </p:blipFill>
        <p:spPr>
          <a:xfrm>
            <a:off x="107380" y="44530"/>
            <a:ext cx="2172034" cy="657852"/>
          </a:xfrm>
          <a:prstGeom prst="rect">
            <a:avLst/>
          </a:prstGeom>
        </p:spPr>
      </p:pic>
      <p:sp>
        <p:nvSpPr>
          <p:cNvPr id="9" name="8 Rectángulo"/>
          <p:cNvSpPr/>
          <p:nvPr userDrawn="1"/>
        </p:nvSpPr>
        <p:spPr>
          <a:xfrm>
            <a:off x="0" y="836712"/>
            <a:ext cx="9144000" cy="72008"/>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107950" y="6524625"/>
            <a:ext cx="3582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tabLst>
                <a:tab pos="7712075" algn="l"/>
              </a:tabLst>
            </a:pPr>
            <a:r>
              <a:rPr lang="es-ES_tradnl" sz="1000" b="1" dirty="0">
                <a:solidFill>
                  <a:srgbClr val="000000"/>
                </a:solidFill>
              </a:rPr>
              <a:t>PROGRAMA DE CAPACITACIÓN A DISTRIUIDORAS DE VEHÍCULOS.</a:t>
            </a:r>
          </a:p>
        </p:txBody>
      </p:sp>
      <p:sp>
        <p:nvSpPr>
          <p:cNvPr id="11" name="Rectangle 10"/>
          <p:cNvSpPr>
            <a:spLocks noChangeArrowheads="1"/>
          </p:cNvSpPr>
          <p:nvPr userDrawn="1"/>
        </p:nvSpPr>
        <p:spPr bwMode="auto">
          <a:xfrm>
            <a:off x="6943501" y="6524625"/>
            <a:ext cx="13035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s-ES_tradnl" sz="1000" b="1" dirty="0" smtClean="0">
                <a:solidFill>
                  <a:srgbClr val="000000"/>
                </a:solidFill>
              </a:rPr>
              <a:t>Enero </a:t>
            </a:r>
            <a:r>
              <a:rPr lang="es-ES_tradnl" sz="1000" b="1" dirty="0" smtClean="0">
                <a:solidFill>
                  <a:srgbClr val="000000"/>
                </a:solidFill>
              </a:rPr>
              <a:t>2014 </a:t>
            </a:r>
            <a:r>
              <a:rPr lang="es-ES_tradnl" sz="1000" b="1" dirty="0">
                <a:solidFill>
                  <a:srgbClr val="000000"/>
                </a:solidFill>
              </a:rPr>
              <a:t>| </a:t>
            </a:r>
            <a:r>
              <a:rPr lang="es-ES_tradnl" sz="1000" b="1" dirty="0" smtClean="0">
                <a:solidFill>
                  <a:srgbClr val="000000"/>
                </a:solidFill>
              </a:rPr>
              <a:t>SESNSP</a:t>
            </a:r>
            <a:endParaRPr lang="es-ES_tradnl" sz="1000" b="1" dirty="0">
              <a:solidFill>
                <a:srgbClr val="000000"/>
              </a:solidFill>
            </a:endParaRPr>
          </a:p>
        </p:txBody>
      </p:sp>
    </p:spTree>
    <p:extLst>
      <p:ext uri="{BB962C8B-B14F-4D97-AF65-F5344CB8AC3E}">
        <p14:creationId xmlns:p14="http://schemas.microsoft.com/office/powerpoint/2010/main" val="24347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329044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249912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7EA584-271E-4FBE-9070-F95D8C6FCF12}" type="slidenum">
              <a:rPr lang="es-MX" smtClean="0"/>
              <a:t>‹Nº›</a:t>
            </a:fld>
            <a:endParaRPr lang="es-MX" dirty="0"/>
          </a:p>
        </p:txBody>
      </p:sp>
      <p:pic>
        <p:nvPicPr>
          <p:cNvPr id="7" name="Picture 14"/>
          <p:cNvPicPr>
            <a:picLocks noChangeAspect="1" noChangeArrowheads="1"/>
          </p:cNvPicPr>
          <p:nvPr userDrawn="1"/>
        </p:nvPicPr>
        <p:blipFill>
          <a:blip r:embed="rId2"/>
          <a:srcRect/>
          <a:stretch>
            <a:fillRect/>
          </a:stretch>
        </p:blipFill>
        <p:spPr bwMode="auto">
          <a:xfrm>
            <a:off x="8460432" y="70168"/>
            <a:ext cx="580124" cy="651683"/>
          </a:xfrm>
          <a:prstGeom prst="rect">
            <a:avLst/>
          </a:prstGeom>
          <a:noFill/>
          <a:ln w="9525">
            <a:noFill/>
            <a:miter lim="800000"/>
            <a:headEnd/>
            <a:tailEnd/>
          </a:ln>
        </p:spPr>
      </p:pic>
      <p:pic>
        <p:nvPicPr>
          <p:cNvPr id="8" name="7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t="23600" b="37200"/>
          <a:stretch/>
        </p:blipFill>
        <p:spPr>
          <a:xfrm>
            <a:off x="107380" y="44530"/>
            <a:ext cx="2172034" cy="657852"/>
          </a:xfrm>
          <a:prstGeom prst="rect">
            <a:avLst/>
          </a:prstGeom>
        </p:spPr>
      </p:pic>
      <p:sp>
        <p:nvSpPr>
          <p:cNvPr id="9" name="8 Rectángulo"/>
          <p:cNvSpPr/>
          <p:nvPr userDrawn="1"/>
        </p:nvSpPr>
        <p:spPr>
          <a:xfrm>
            <a:off x="0" y="836712"/>
            <a:ext cx="9144000" cy="72008"/>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107950" y="6524625"/>
            <a:ext cx="3582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tabLst>
                <a:tab pos="7712075" algn="l"/>
              </a:tabLst>
            </a:pPr>
            <a:r>
              <a:rPr lang="es-ES_tradnl" sz="1000" b="1" dirty="0">
                <a:solidFill>
                  <a:srgbClr val="000000"/>
                </a:solidFill>
              </a:rPr>
              <a:t>PROGRAMA DE CAPACITACIÓN A DISTRIUIDORAS DE VEHÍCULOS.</a:t>
            </a:r>
          </a:p>
        </p:txBody>
      </p:sp>
      <p:sp>
        <p:nvSpPr>
          <p:cNvPr id="11" name="Rectangle 10"/>
          <p:cNvSpPr>
            <a:spLocks noChangeArrowheads="1"/>
          </p:cNvSpPr>
          <p:nvPr userDrawn="1"/>
        </p:nvSpPr>
        <p:spPr bwMode="auto">
          <a:xfrm>
            <a:off x="7281734" y="6524625"/>
            <a:ext cx="9653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r>
              <a:rPr lang="es-ES_tradnl" sz="1000" b="1" dirty="0" smtClean="0">
                <a:solidFill>
                  <a:srgbClr val="000000"/>
                </a:solidFill>
              </a:rPr>
              <a:t>2014 </a:t>
            </a:r>
            <a:r>
              <a:rPr lang="es-ES_tradnl" sz="1000" b="1" dirty="0">
                <a:solidFill>
                  <a:srgbClr val="000000"/>
                </a:solidFill>
              </a:rPr>
              <a:t>| </a:t>
            </a:r>
            <a:r>
              <a:rPr lang="es-ES_tradnl" sz="1000" b="1" dirty="0" smtClean="0">
                <a:solidFill>
                  <a:srgbClr val="000000"/>
                </a:solidFill>
              </a:rPr>
              <a:t>SESNSP</a:t>
            </a:r>
            <a:endParaRPr lang="es-ES_tradnl" sz="1000" b="1" dirty="0">
              <a:solidFill>
                <a:srgbClr val="000000"/>
              </a:solidFill>
            </a:endParaRPr>
          </a:p>
        </p:txBody>
      </p:sp>
    </p:spTree>
    <p:extLst>
      <p:ext uri="{BB962C8B-B14F-4D97-AF65-F5344CB8AC3E}">
        <p14:creationId xmlns:p14="http://schemas.microsoft.com/office/powerpoint/2010/main" val="14633673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87268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402687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38194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10741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150261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3890373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F9409C-24CC-4D7C-989E-5ECA8E3BB8B6}" type="datetimeFigureOut">
              <a:rPr lang="es-MX" smtClean="0"/>
              <a:t>03/04/2014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F7EA584-271E-4FBE-9070-F95D8C6FCF12}" type="slidenum">
              <a:rPr lang="es-MX" smtClean="0"/>
              <a:t>‹Nº›</a:t>
            </a:fld>
            <a:endParaRPr lang="es-MX"/>
          </a:p>
        </p:txBody>
      </p:sp>
    </p:spTree>
    <p:extLst>
      <p:ext uri="{BB962C8B-B14F-4D97-AF65-F5344CB8AC3E}">
        <p14:creationId xmlns:p14="http://schemas.microsoft.com/office/powerpoint/2010/main" val="374003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9409C-24CC-4D7C-989E-5ECA8E3BB8B6}" type="datetimeFigureOut">
              <a:rPr lang="es-MX" smtClean="0"/>
              <a:t>03/04/2014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7EA584-271E-4FBE-9070-F95D8C6FCF12}" type="slidenum">
              <a:rPr lang="es-MX" smtClean="0"/>
              <a:t>‹Nº›</a:t>
            </a:fld>
            <a:endParaRPr lang="es-MX"/>
          </a:p>
        </p:txBody>
      </p:sp>
    </p:spTree>
    <p:extLst>
      <p:ext uri="{BB962C8B-B14F-4D97-AF65-F5344CB8AC3E}">
        <p14:creationId xmlns:p14="http://schemas.microsoft.com/office/powerpoint/2010/main" val="609559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hyperlink" Target="http://www.repuve.gob.mx/" TargetMode="External"/><Relationship Id="rId2" Type="http://schemas.openxmlformats.org/officeDocument/2006/relationships/hyperlink" Target="Acuerdo%201.doc.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istribuidoras/SESNSP-CAPACITACION-carga-captura/Genproychecksum.exe"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distribuidoras/SESNSP-CAPACITACION-carga-captura/Genproychecksum.exe" TargetMode="Externa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4.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3457575" y="1158875"/>
            <a:ext cx="2228850" cy="2232025"/>
          </a:xfrm>
          <a:prstGeom prst="rect">
            <a:avLst/>
          </a:prstGeom>
          <a:solidFill>
            <a:schemeClr val="bg1">
              <a:lumMod val="50000"/>
            </a:schemeClr>
          </a:solidFill>
          <a:ln w="38100">
            <a:solidFill>
              <a:schemeClr val="bg1"/>
            </a:solidFill>
            <a:miter lim="800000"/>
            <a:headEnd/>
            <a:tailEnd/>
          </a:ln>
        </p:spPr>
        <p:txBody>
          <a:bodyPr anchor="ctr" anchorCtr="1"/>
          <a:lstStyle/>
          <a:p>
            <a:pPr algn="ctr" fontAlgn="base">
              <a:spcBef>
                <a:spcPct val="20000"/>
              </a:spcBef>
              <a:spcAft>
                <a:spcPct val="0"/>
              </a:spcAft>
            </a:pPr>
            <a:r>
              <a:rPr lang="es-MX" sz="20000" b="1" dirty="0">
                <a:solidFill>
                  <a:srgbClr val="003366"/>
                </a:solidFill>
              </a:rPr>
              <a:t>b</a:t>
            </a:r>
          </a:p>
        </p:txBody>
      </p:sp>
      <p:sp>
        <p:nvSpPr>
          <p:cNvPr id="5" name="Text Box 11"/>
          <p:cNvSpPr txBox="1">
            <a:spLocks noChangeArrowheads="1"/>
          </p:cNvSpPr>
          <p:nvPr/>
        </p:nvSpPr>
        <p:spPr bwMode="auto">
          <a:xfrm>
            <a:off x="3670300" y="4724400"/>
            <a:ext cx="1800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algn="ctr" eaLnBrk="1" fontAlgn="base" hangingPunct="1">
              <a:spcBef>
                <a:spcPct val="20000"/>
              </a:spcBef>
              <a:spcAft>
                <a:spcPct val="0"/>
              </a:spcAft>
            </a:pPr>
            <a:r>
              <a:rPr lang="es-MX" sz="800" b="0">
                <a:solidFill>
                  <a:srgbClr val="000000"/>
                </a:solidFill>
              </a:rPr>
              <a:t>“Armadoras, Importadoras, Ensambladoras,</a:t>
            </a:r>
          </a:p>
          <a:p>
            <a:pPr algn="ctr" eaLnBrk="1" fontAlgn="base" hangingPunct="1">
              <a:spcBef>
                <a:spcPct val="20000"/>
              </a:spcBef>
              <a:spcAft>
                <a:spcPct val="0"/>
              </a:spcAft>
            </a:pPr>
            <a:r>
              <a:rPr lang="es-MX" sz="800">
                <a:solidFill>
                  <a:srgbClr val="000000"/>
                </a:solidFill>
              </a:rPr>
              <a:t>Distribuidoras y/o Comercializadoras,</a:t>
            </a:r>
          </a:p>
          <a:p>
            <a:pPr algn="ctr" eaLnBrk="1" fontAlgn="base" hangingPunct="1">
              <a:spcBef>
                <a:spcPct val="20000"/>
              </a:spcBef>
              <a:spcAft>
                <a:spcPct val="0"/>
              </a:spcAft>
            </a:pPr>
            <a:r>
              <a:rPr lang="es-MX" sz="800" b="0">
                <a:solidFill>
                  <a:srgbClr val="000000"/>
                </a:solidFill>
              </a:rPr>
              <a:t>Arrendadoras, Instituciones de Seguros y </a:t>
            </a:r>
          </a:p>
          <a:p>
            <a:pPr algn="ctr" eaLnBrk="1" fontAlgn="base" hangingPunct="1">
              <a:spcBef>
                <a:spcPct val="20000"/>
              </a:spcBef>
              <a:spcAft>
                <a:spcPct val="0"/>
              </a:spcAft>
            </a:pPr>
            <a:r>
              <a:rPr lang="es-MX" sz="800" b="0">
                <a:solidFill>
                  <a:srgbClr val="000000"/>
                </a:solidFill>
              </a:rPr>
              <a:t>Financieras y Auxiliares de Crédito”</a:t>
            </a:r>
            <a:endParaRPr lang="es-ES" sz="800" b="0">
              <a:solidFill>
                <a:srgbClr val="000000"/>
              </a:solidFill>
            </a:endParaRPr>
          </a:p>
        </p:txBody>
      </p:sp>
      <p:sp>
        <p:nvSpPr>
          <p:cNvPr id="6" name="Rectangle 12"/>
          <p:cNvSpPr txBox="1">
            <a:spLocks noChangeArrowheads="1"/>
          </p:cNvSpPr>
          <p:nvPr/>
        </p:nvSpPr>
        <p:spPr>
          <a:xfrm>
            <a:off x="2627784" y="3638550"/>
            <a:ext cx="3714279" cy="366713"/>
          </a:xfrm>
          <a:prstGeom prst="rect">
            <a:avLst/>
          </a:prstGeom>
          <a:noFill/>
        </p:spPr>
        <p:txBody>
          <a:bodyPr vert="horz" wrap="none" lIns="91440" tIns="45720" rIns="91440" bIns="45720" rtlCol="0" anchor="t"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dirty="0" smtClean="0"/>
              <a:t>Aviso de venta nuevos por Carga Masiva</a:t>
            </a:r>
            <a:endParaRPr lang="es-ES" sz="1800" dirty="0"/>
          </a:p>
        </p:txBody>
      </p:sp>
      <p:pic>
        <p:nvPicPr>
          <p:cNvPr id="7" name="Picture 14"/>
          <p:cNvPicPr>
            <a:picLocks noChangeAspect="1" noChangeArrowheads="1"/>
          </p:cNvPicPr>
          <p:nvPr/>
        </p:nvPicPr>
        <p:blipFill>
          <a:blip r:embed="rId2"/>
          <a:srcRect/>
          <a:stretch>
            <a:fillRect/>
          </a:stretch>
        </p:blipFill>
        <p:spPr bwMode="auto">
          <a:xfrm>
            <a:off x="8460432" y="70168"/>
            <a:ext cx="580124" cy="651683"/>
          </a:xfrm>
          <a:prstGeom prst="rect">
            <a:avLst/>
          </a:prstGeom>
          <a:noFill/>
          <a:ln w="9525">
            <a:noFill/>
            <a:miter lim="800000"/>
            <a:headEnd/>
            <a:tailEnd/>
          </a:ln>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t="23600" b="37200"/>
          <a:stretch/>
        </p:blipFill>
        <p:spPr>
          <a:xfrm>
            <a:off x="107380" y="44530"/>
            <a:ext cx="2172034" cy="657852"/>
          </a:xfrm>
          <a:prstGeom prst="rect">
            <a:avLst/>
          </a:prstGeom>
        </p:spPr>
      </p:pic>
      <p:sp>
        <p:nvSpPr>
          <p:cNvPr id="9" name="Rectangle 12"/>
          <p:cNvSpPr txBox="1">
            <a:spLocks noChangeArrowheads="1"/>
          </p:cNvSpPr>
          <p:nvPr/>
        </p:nvSpPr>
        <p:spPr>
          <a:xfrm>
            <a:off x="2714625" y="285750"/>
            <a:ext cx="3744913" cy="369888"/>
          </a:xfrm>
          <a:prstGeom prst="rect">
            <a:avLst/>
          </a:prstGeom>
          <a:noFill/>
        </p:spPr>
        <p:txBody>
          <a:bodyPr vert="horz" wrap="none" lIns="91440" tIns="45720" rIns="91440" bIns="45720" rtlCol="0" anchor="t" anchorCtr="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1800" smtClean="0"/>
              <a:t>Envío de Información por Carga Masiva</a:t>
            </a:r>
            <a:endParaRPr lang="es-ES" sz="1800" dirty="0"/>
          </a:p>
        </p:txBody>
      </p:sp>
    </p:spTree>
    <p:extLst>
      <p:ext uri="{BB962C8B-B14F-4D97-AF65-F5344CB8AC3E}">
        <p14:creationId xmlns:p14="http://schemas.microsoft.com/office/powerpoint/2010/main" val="110159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par>
                                <p:cTn id="7" presetID="3" presetClass="emph" presetSubtype="2" fill="hold" grpId="0" nodeType="withEffect">
                                  <p:stCondLst>
                                    <p:cond delay="0"/>
                                  </p:stCondLst>
                                  <p:childTnLst>
                                    <p:animClr clrSpc="rgb" dir="cw">
                                      <p:cBhvr override="childStyle">
                                        <p:cTn id="8" dur="2000" fill="hold"/>
                                        <p:tgtEl>
                                          <p:spTgt spid="4"/>
                                        </p:tgtEl>
                                        <p:attrNameLst>
                                          <p:attrName>style.color</p:attrName>
                                        </p:attrNameLst>
                                      </p:cBhvr>
                                      <p:to>
                                        <a:schemeClr val="bg1"/>
                                      </p:to>
                                    </p:animClr>
                                  </p:childTnLst>
                                </p:cTn>
                              </p:par>
                            </p:childTnLst>
                          </p:cTn>
                        </p:par>
                        <p:par>
                          <p:cTn id="9" fill="hold">
                            <p:stCondLst>
                              <p:cond delay="2000"/>
                            </p:stCondLst>
                            <p:childTnLst>
                              <p:par>
                                <p:cTn id="10" presetID="3" presetClass="emph" presetSubtype="2" fill="hold" grpId="0" nodeType="afterEffect">
                                  <p:stCondLst>
                                    <p:cond delay="0"/>
                                  </p:stCondLst>
                                  <p:childTnLst>
                                    <p:animClr clrSpc="rgb" dir="cw">
                                      <p:cBhvr override="childStyle">
                                        <p:cTn id="11" dur="2000" fill="hold"/>
                                        <p:tgtEl>
                                          <p:spTgt spid="9"/>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Convertir a texto</a:t>
            </a:r>
            <a:endParaRPr lang="es-ES" sz="1800" dirty="0" smtClean="0"/>
          </a:p>
        </p:txBody>
      </p:sp>
      <p:sp>
        <p:nvSpPr>
          <p:cNvPr id="3" name="2 CuadroTexto"/>
          <p:cNvSpPr txBox="1"/>
          <p:nvPr/>
        </p:nvSpPr>
        <p:spPr>
          <a:xfrm>
            <a:off x="683568" y="1196752"/>
            <a:ext cx="6624736" cy="923330"/>
          </a:xfrm>
          <a:prstGeom prst="rect">
            <a:avLst/>
          </a:prstGeom>
          <a:noFill/>
        </p:spPr>
        <p:txBody>
          <a:bodyPr wrap="square" rtlCol="0">
            <a:spAutoFit/>
          </a:bodyPr>
          <a:lstStyle/>
          <a:p>
            <a:r>
              <a:rPr lang="es-MX" dirty="0" smtClean="0"/>
              <a:t>El usuario deberá pasarlos a un block de notas y la información se mostrará así, observe que, no es necesario copiar los títulos ni los números solo son de referencia:</a:t>
            </a:r>
            <a:endParaRPr lang="es-MX" dirty="0"/>
          </a:p>
        </p:txBody>
      </p:sp>
      <p:pic>
        <p:nvPicPr>
          <p:cNvPr id="16" name="15 Imagen"/>
          <p:cNvPicPr/>
          <p:nvPr/>
        </p:nvPicPr>
        <p:blipFill rotWithShape="1">
          <a:blip r:embed="rId2"/>
          <a:srcRect l="39913" t="37368" r="13211" b="45435"/>
          <a:stretch/>
        </p:blipFill>
        <p:spPr bwMode="auto">
          <a:xfrm>
            <a:off x="3851920" y="4581128"/>
            <a:ext cx="4556032" cy="107318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9 Rectángulo redondeado"/>
          <p:cNvSpPr/>
          <p:nvPr/>
        </p:nvSpPr>
        <p:spPr>
          <a:xfrm>
            <a:off x="3851920" y="4592077"/>
            <a:ext cx="4539862" cy="1073181"/>
          </a:xfrm>
          <a:prstGeom prst="round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grpSp>
        <p:nvGrpSpPr>
          <p:cNvPr id="13" name="12 Grupo"/>
          <p:cNvGrpSpPr/>
          <p:nvPr/>
        </p:nvGrpSpPr>
        <p:grpSpPr>
          <a:xfrm>
            <a:off x="1043608" y="2348880"/>
            <a:ext cx="5904656" cy="2779787"/>
            <a:chOff x="813534" y="2068807"/>
            <a:chExt cx="5328592" cy="2308159"/>
          </a:xfrm>
        </p:grpSpPr>
        <p:cxnSp>
          <p:nvCxnSpPr>
            <p:cNvPr id="12" name="11 Conector angular"/>
            <p:cNvCxnSpPr>
              <a:stCxn id="9" idx="3"/>
              <a:endCxn id="10" idx="1"/>
            </p:cNvCxnSpPr>
            <p:nvPr/>
          </p:nvCxnSpPr>
          <p:spPr>
            <a:xfrm flipH="1">
              <a:off x="3347864" y="2561496"/>
              <a:ext cx="2794262" cy="1815470"/>
            </a:xfrm>
            <a:prstGeom prst="bentConnector5">
              <a:avLst>
                <a:gd name="adj1" fmla="val -7383"/>
                <a:gd name="adj2" fmla="val 51298"/>
                <a:gd name="adj3" fmla="val 107383"/>
              </a:avLst>
            </a:prstGeom>
          </p:spPr>
          <p:style>
            <a:lnRef idx="3">
              <a:schemeClr val="accent3"/>
            </a:lnRef>
            <a:fillRef idx="0">
              <a:schemeClr val="accent3"/>
            </a:fillRef>
            <a:effectRef idx="2">
              <a:schemeClr val="accent3"/>
            </a:effectRef>
            <a:fontRef idx="minor">
              <a:schemeClr val="tx1"/>
            </a:fontRef>
          </p:style>
        </p:cxnSp>
        <p:pic>
          <p:nvPicPr>
            <p:cNvPr id="15" name="14 Imagen"/>
            <p:cNvPicPr/>
            <p:nvPr/>
          </p:nvPicPr>
          <p:blipFill rotWithShape="1">
            <a:blip r:embed="rId3"/>
            <a:srcRect l="26497" t="36730" r="17795" b="46073"/>
            <a:stretch/>
          </p:blipFill>
          <p:spPr bwMode="auto">
            <a:xfrm>
              <a:off x="813534" y="2068807"/>
              <a:ext cx="5328592" cy="9241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grpSp>
      <p:sp>
        <p:nvSpPr>
          <p:cNvPr id="9" name="8 Rectángulo redondeado"/>
          <p:cNvSpPr/>
          <p:nvPr/>
        </p:nvSpPr>
        <p:spPr>
          <a:xfrm>
            <a:off x="1115616" y="2348880"/>
            <a:ext cx="5832648" cy="1186721"/>
          </a:xfrm>
          <a:prstGeom prst="round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2653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Completar una cadena del aviso de venta </a:t>
            </a:r>
            <a:endParaRPr lang="es-ES" sz="1800" dirty="0" smtClean="0"/>
          </a:p>
        </p:txBody>
      </p:sp>
      <p:sp>
        <p:nvSpPr>
          <p:cNvPr id="4" name="3 Rectángulo"/>
          <p:cNvSpPr/>
          <p:nvPr/>
        </p:nvSpPr>
        <p:spPr>
          <a:xfrm>
            <a:off x="611560" y="1124744"/>
            <a:ext cx="7776864" cy="701731"/>
          </a:xfrm>
          <a:prstGeom prst="rect">
            <a:avLst/>
          </a:prstGeom>
        </p:spPr>
        <p:txBody>
          <a:bodyPr wrap="square">
            <a:spAutoFit/>
          </a:bodyPr>
          <a:lstStyle/>
          <a:p>
            <a:pPr lvl="0" algn="just" eaLnBrk="0" fontAlgn="base" hangingPunct="0">
              <a:spcBef>
                <a:spcPct val="20000"/>
              </a:spcBef>
            </a:pPr>
            <a:r>
              <a:rPr lang="es-MX" kern="0" dirty="0" smtClean="0">
                <a:solidFill>
                  <a:srgbClr val="17365D"/>
                </a:solidFill>
                <a:latin typeface="Arial"/>
                <a:ea typeface="Calibri"/>
              </a:rPr>
              <a:t>El usuario debe  seguir los siguientes pasos:</a:t>
            </a:r>
          </a:p>
          <a:p>
            <a:pPr lvl="0" algn="just" eaLnBrk="0" fontAlgn="base" hangingPunct="0">
              <a:spcBef>
                <a:spcPct val="20000"/>
              </a:spcBef>
            </a:pPr>
            <a:r>
              <a:rPr lang="es-MX" kern="0" dirty="0" smtClean="0">
                <a:solidFill>
                  <a:srgbClr val="17365D"/>
                </a:solidFill>
                <a:latin typeface="Arial"/>
                <a:ea typeface="Calibri"/>
              </a:rPr>
              <a:t>1.-Copia el tabulador, cualquiera que se encuentre en medio de cada dato</a:t>
            </a:r>
          </a:p>
        </p:txBody>
      </p:sp>
      <p:pic>
        <p:nvPicPr>
          <p:cNvPr id="8" name="7 Imagen"/>
          <p:cNvPicPr/>
          <p:nvPr/>
        </p:nvPicPr>
        <p:blipFill rotWithShape="1">
          <a:blip r:embed="rId2"/>
          <a:srcRect l="26835" t="38854" r="13720" b="42888"/>
          <a:stretch/>
        </p:blipFill>
        <p:spPr bwMode="auto">
          <a:xfrm>
            <a:off x="2195736" y="1852162"/>
            <a:ext cx="3569105" cy="117593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8 Imagen"/>
          <p:cNvPicPr/>
          <p:nvPr/>
        </p:nvPicPr>
        <p:blipFill rotWithShape="1">
          <a:blip r:embed="rId3"/>
          <a:srcRect l="26665" t="36518" r="11682" b="24417"/>
          <a:stretch/>
        </p:blipFill>
        <p:spPr bwMode="auto">
          <a:xfrm>
            <a:off x="1979712" y="3717032"/>
            <a:ext cx="5040560" cy="2880320"/>
          </a:xfrm>
          <a:prstGeom prst="rect">
            <a:avLst/>
          </a:prstGeom>
          <a:ln>
            <a:noFill/>
          </a:ln>
          <a:extLst>
            <a:ext uri="{53640926-AAD7-44D8-BBD7-CCE9431645EC}">
              <a14:shadowObscured xmlns:a14="http://schemas.microsoft.com/office/drawing/2010/main"/>
            </a:ext>
          </a:extLst>
        </p:spPr>
      </p:pic>
      <p:sp>
        <p:nvSpPr>
          <p:cNvPr id="2" name="1 CuadroTexto"/>
          <p:cNvSpPr txBox="1"/>
          <p:nvPr/>
        </p:nvSpPr>
        <p:spPr>
          <a:xfrm>
            <a:off x="683568" y="3212976"/>
            <a:ext cx="7920880" cy="369332"/>
          </a:xfrm>
          <a:prstGeom prst="rect">
            <a:avLst/>
          </a:prstGeom>
          <a:noFill/>
        </p:spPr>
        <p:txBody>
          <a:bodyPr wrap="square" rtlCol="0">
            <a:spAutoFit/>
          </a:bodyPr>
          <a:lstStyle/>
          <a:p>
            <a:r>
              <a:rPr lang="es-MX" dirty="0" smtClean="0"/>
              <a:t>2.- Seleccionar del Menú, la opción Edición y buscar el subtitulo REEMPLAZAR, </a:t>
            </a:r>
            <a:endParaRPr lang="es-MX" dirty="0"/>
          </a:p>
        </p:txBody>
      </p:sp>
    </p:spTree>
    <p:extLst>
      <p:ext uri="{BB962C8B-B14F-4D97-AF65-F5344CB8AC3E}">
        <p14:creationId xmlns:p14="http://schemas.microsoft.com/office/powerpoint/2010/main" val="41681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Completar una cadena del aviso de venta</a:t>
            </a:r>
            <a:endParaRPr lang="es-ES" sz="1800" dirty="0" smtClean="0"/>
          </a:p>
        </p:txBody>
      </p:sp>
      <p:pic>
        <p:nvPicPr>
          <p:cNvPr id="3" name="2 Imagen"/>
          <p:cNvPicPr/>
          <p:nvPr/>
        </p:nvPicPr>
        <p:blipFill rotWithShape="1">
          <a:blip r:embed="rId2"/>
          <a:srcRect l="26665" t="36730" r="12871" b="26115"/>
          <a:stretch/>
        </p:blipFill>
        <p:spPr bwMode="auto">
          <a:xfrm>
            <a:off x="1479618" y="2317235"/>
            <a:ext cx="6192688" cy="3312368"/>
          </a:xfrm>
          <a:prstGeom prst="rect">
            <a:avLst/>
          </a:prstGeom>
          <a:ln>
            <a:noFill/>
          </a:ln>
          <a:extLst>
            <a:ext uri="{53640926-AAD7-44D8-BBD7-CCE9431645EC}">
              <a14:shadowObscured xmlns:a14="http://schemas.microsoft.com/office/drawing/2010/main"/>
            </a:ext>
          </a:extLst>
        </p:spPr>
      </p:pic>
      <p:sp>
        <p:nvSpPr>
          <p:cNvPr id="2" name="1 CuadroTexto"/>
          <p:cNvSpPr txBox="1"/>
          <p:nvPr/>
        </p:nvSpPr>
        <p:spPr>
          <a:xfrm>
            <a:off x="1115616" y="1196752"/>
            <a:ext cx="6912768" cy="923330"/>
          </a:xfrm>
          <a:prstGeom prst="rect">
            <a:avLst/>
          </a:prstGeom>
          <a:noFill/>
        </p:spPr>
        <p:txBody>
          <a:bodyPr wrap="square" rtlCol="0">
            <a:spAutoFit/>
          </a:bodyPr>
          <a:lstStyle/>
          <a:p>
            <a:r>
              <a:rPr lang="es-MX" dirty="0" smtClean="0"/>
              <a:t>3.- Se desplegará la pantalla REEMPLAZAR</a:t>
            </a:r>
          </a:p>
          <a:p>
            <a:r>
              <a:rPr lang="es-MX" dirty="0" smtClean="0"/>
              <a:t>4.- En el primer campos BUSCAR, pegue el tabulador copiado</a:t>
            </a:r>
          </a:p>
          <a:p>
            <a:r>
              <a:rPr lang="es-MX" dirty="0" smtClean="0"/>
              <a:t>5.- En el Segundo Campo REEMPLAZAR, pegue el valor PIPE |</a:t>
            </a:r>
            <a:endParaRPr lang="es-MX" dirty="0"/>
          </a:p>
        </p:txBody>
      </p:sp>
    </p:spTree>
    <p:extLst>
      <p:ext uri="{BB962C8B-B14F-4D97-AF65-F5344CB8AC3E}">
        <p14:creationId xmlns:p14="http://schemas.microsoft.com/office/powerpoint/2010/main" val="10120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Concluir la cadena del aviso de venta</a:t>
            </a:r>
            <a:endParaRPr lang="es-ES" sz="1800" dirty="0" smtClean="0"/>
          </a:p>
        </p:txBody>
      </p:sp>
      <p:pic>
        <p:nvPicPr>
          <p:cNvPr id="4" name="3 Imagen"/>
          <p:cNvPicPr/>
          <p:nvPr/>
        </p:nvPicPr>
        <p:blipFill rotWithShape="1">
          <a:blip r:embed="rId2"/>
          <a:srcRect b="79405"/>
          <a:stretch/>
        </p:blipFill>
        <p:spPr bwMode="auto">
          <a:xfrm>
            <a:off x="683568" y="1257548"/>
            <a:ext cx="7344816" cy="183011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6 Imagen"/>
          <p:cNvPicPr/>
          <p:nvPr/>
        </p:nvPicPr>
        <p:blipFill rotWithShape="1">
          <a:blip r:embed="rId3"/>
          <a:srcRect t="1858" r="3529" b="78680"/>
          <a:stretch/>
        </p:blipFill>
        <p:spPr bwMode="auto">
          <a:xfrm>
            <a:off x="951363" y="4581128"/>
            <a:ext cx="7416824" cy="197967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1 CuadroTexto"/>
          <p:cNvSpPr txBox="1"/>
          <p:nvPr/>
        </p:nvSpPr>
        <p:spPr>
          <a:xfrm>
            <a:off x="1043608" y="888216"/>
            <a:ext cx="6624736" cy="369332"/>
          </a:xfrm>
          <a:prstGeom prst="rect">
            <a:avLst/>
          </a:prstGeom>
          <a:noFill/>
        </p:spPr>
        <p:txBody>
          <a:bodyPr wrap="square" rtlCol="0">
            <a:spAutoFit/>
          </a:bodyPr>
          <a:lstStyle/>
          <a:p>
            <a:r>
              <a:rPr lang="es-MX" dirty="0" smtClean="0"/>
              <a:t>La información se mostrará de la siguiente manera:</a:t>
            </a:r>
          </a:p>
        </p:txBody>
      </p:sp>
      <p:sp>
        <p:nvSpPr>
          <p:cNvPr id="8" name="7 CuadroTexto"/>
          <p:cNvSpPr txBox="1"/>
          <p:nvPr/>
        </p:nvSpPr>
        <p:spPr>
          <a:xfrm>
            <a:off x="873335" y="4148410"/>
            <a:ext cx="7488832" cy="369332"/>
          </a:xfrm>
          <a:prstGeom prst="rect">
            <a:avLst/>
          </a:prstGeom>
          <a:noFill/>
        </p:spPr>
        <p:txBody>
          <a:bodyPr wrap="square" rtlCol="0">
            <a:spAutoFit/>
          </a:bodyPr>
          <a:lstStyle/>
          <a:p>
            <a:r>
              <a:rPr lang="es-MX" dirty="0" smtClean="0"/>
              <a:t>Enseguida, </a:t>
            </a:r>
            <a:r>
              <a:rPr lang="es-MX" b="1" dirty="0" smtClean="0"/>
              <a:t>GUARDE</a:t>
            </a:r>
            <a:r>
              <a:rPr lang="es-MX" dirty="0" smtClean="0"/>
              <a:t> el archivo en una carpeta exclusiva para el REPUVE</a:t>
            </a:r>
            <a:endParaRPr lang="es-MX" dirty="0"/>
          </a:p>
        </p:txBody>
      </p:sp>
      <p:sp>
        <p:nvSpPr>
          <p:cNvPr id="9" name="8 Rectángulo"/>
          <p:cNvSpPr/>
          <p:nvPr/>
        </p:nvSpPr>
        <p:spPr>
          <a:xfrm>
            <a:off x="1043608" y="3212976"/>
            <a:ext cx="6624736" cy="923330"/>
          </a:xfrm>
          <a:prstGeom prst="rect">
            <a:avLst/>
          </a:prstGeom>
        </p:spPr>
        <p:txBody>
          <a:bodyPr wrap="square">
            <a:spAutoFit/>
          </a:bodyPr>
          <a:lstStyle/>
          <a:p>
            <a:pPr algn="ctr"/>
            <a:r>
              <a:rPr lang="es-MX" dirty="0">
                <a:solidFill>
                  <a:srgbClr val="800000"/>
                </a:solidFill>
                <a:latin typeface="Comic Sans MS" pitchFamily="66" charset="0"/>
              </a:rPr>
              <a:t>Importante!</a:t>
            </a:r>
          </a:p>
          <a:p>
            <a:pPr algn="ctr"/>
            <a:r>
              <a:rPr lang="es-MX" dirty="0">
                <a:solidFill>
                  <a:srgbClr val="800000"/>
                </a:solidFill>
                <a:latin typeface="Comic Sans MS" pitchFamily="66" charset="0"/>
              </a:rPr>
              <a:t>Este proceso, lo puede llevar a cabo, con uno o varios registros</a:t>
            </a:r>
          </a:p>
        </p:txBody>
      </p:sp>
    </p:spTree>
    <p:extLst>
      <p:ext uri="{BB962C8B-B14F-4D97-AF65-F5344CB8AC3E}">
        <p14:creationId xmlns:p14="http://schemas.microsoft.com/office/powerpoint/2010/main" val="331623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Guardar el archivo de texto</a:t>
            </a:r>
            <a:endParaRPr lang="es-ES" sz="1800" dirty="0" smtClean="0"/>
          </a:p>
        </p:txBody>
      </p:sp>
      <p:pic>
        <p:nvPicPr>
          <p:cNvPr id="5" name="4 Imagen"/>
          <p:cNvPicPr/>
          <p:nvPr/>
        </p:nvPicPr>
        <p:blipFill rotWithShape="1">
          <a:blip r:embed="rId2"/>
          <a:srcRect t="3821" r="44801" b="46497"/>
          <a:stretch/>
        </p:blipFill>
        <p:spPr bwMode="auto">
          <a:xfrm>
            <a:off x="1475656" y="1916832"/>
            <a:ext cx="6048672" cy="3962181"/>
          </a:xfrm>
          <a:prstGeom prst="rect">
            <a:avLst/>
          </a:prstGeom>
          <a:ln>
            <a:noFill/>
          </a:ln>
          <a:extLst>
            <a:ext uri="{53640926-AAD7-44D8-BBD7-CCE9431645EC}">
              <a14:shadowObscured xmlns:a14="http://schemas.microsoft.com/office/drawing/2010/main"/>
            </a:ext>
          </a:extLst>
        </p:spPr>
      </p:pic>
      <p:sp>
        <p:nvSpPr>
          <p:cNvPr id="2" name="1 CuadroTexto"/>
          <p:cNvSpPr txBox="1"/>
          <p:nvPr/>
        </p:nvSpPr>
        <p:spPr>
          <a:xfrm>
            <a:off x="683568" y="1124744"/>
            <a:ext cx="7776864" cy="646331"/>
          </a:xfrm>
          <a:prstGeom prst="rect">
            <a:avLst/>
          </a:prstGeom>
          <a:noFill/>
        </p:spPr>
        <p:txBody>
          <a:bodyPr wrap="square" rtlCol="0">
            <a:spAutoFit/>
          </a:bodyPr>
          <a:lstStyle/>
          <a:p>
            <a:r>
              <a:rPr lang="es-MX" dirty="0" smtClean="0"/>
              <a:t>Una vez, cerrado y guardado el </a:t>
            </a:r>
            <a:r>
              <a:rPr lang="es-MX" dirty="0"/>
              <a:t>archivo </a:t>
            </a:r>
            <a:r>
              <a:rPr lang="es-MX" dirty="0" smtClean="0"/>
              <a:t>, siga los pasos para encabezarlo y lo tendrá listo para suministrar al Registro</a:t>
            </a:r>
            <a:endParaRPr lang="es-MX" dirty="0"/>
          </a:p>
        </p:txBody>
      </p:sp>
      <p:sp>
        <p:nvSpPr>
          <p:cNvPr id="3" name="2 Elipse"/>
          <p:cNvSpPr/>
          <p:nvPr/>
        </p:nvSpPr>
        <p:spPr>
          <a:xfrm>
            <a:off x="2195736" y="4581128"/>
            <a:ext cx="2880320" cy="1224136"/>
          </a:xfrm>
          <a:prstGeom prst="ellipse">
            <a:avLst/>
          </a:prstGeom>
          <a:noFill/>
          <a:ln>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5327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64306" y="980728"/>
            <a:ext cx="3714750" cy="5709231"/>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txBody>
          <a:bodyPr lIns="457056" tIns="76176" bIns="0" anchor="ctr">
            <a:spAutoFit/>
          </a:bodyPr>
          <a:lstStyle/>
          <a:p>
            <a:pPr algn="just" eaLnBrk="0" fontAlgn="base" hangingPunct="0">
              <a:spcBef>
                <a:spcPct val="0"/>
              </a:spcBef>
              <a:spcAft>
                <a:spcPct val="0"/>
              </a:spcAft>
              <a:defRPr/>
            </a:pPr>
            <a:r>
              <a:rPr lang="es-ES_tradnl" sz="1600" dirty="0"/>
              <a:t>La opción de Carga Masiva de Archivos se encarga de procesar un archivo de texto que se estructura de acuerdo al </a:t>
            </a:r>
            <a:r>
              <a:rPr lang="es-ES_tradnl" sz="1600" dirty="0" err="1"/>
              <a:t>Layout</a:t>
            </a:r>
            <a:r>
              <a:rPr lang="es-ES_tradnl" sz="1600" dirty="0"/>
              <a:t> de información correspondiente al anexo II.</a:t>
            </a:r>
          </a:p>
          <a:p>
            <a:pPr algn="just" eaLnBrk="0" fontAlgn="base" hangingPunct="0">
              <a:spcBef>
                <a:spcPct val="0"/>
              </a:spcBef>
              <a:spcAft>
                <a:spcPct val="0"/>
              </a:spcAft>
              <a:defRPr/>
            </a:pPr>
            <a:endParaRPr lang="es-ES_tradnl" sz="1600" dirty="0"/>
          </a:p>
          <a:p>
            <a:pPr algn="just" eaLnBrk="0" fontAlgn="base" hangingPunct="0">
              <a:spcBef>
                <a:spcPct val="0"/>
              </a:spcBef>
              <a:spcAft>
                <a:spcPct val="0"/>
              </a:spcAft>
              <a:defRPr/>
            </a:pPr>
            <a:r>
              <a:rPr lang="es-ES_tradnl" sz="1600" dirty="0"/>
              <a:t>Este proceso esta habilitado para cualquier Distribuidor que realiza un AVISO DE VENTA al REPUVE y que por lo regular es utilizado por aquellas institución que tiene grandes volúmenes de operación diariamente.</a:t>
            </a:r>
          </a:p>
          <a:p>
            <a:pPr algn="just" eaLnBrk="0" fontAlgn="base" hangingPunct="0">
              <a:spcBef>
                <a:spcPct val="0"/>
              </a:spcBef>
              <a:spcAft>
                <a:spcPct val="0"/>
              </a:spcAft>
              <a:defRPr/>
            </a:pPr>
            <a:endParaRPr lang="es-ES_tradnl" sz="1600" dirty="0"/>
          </a:p>
          <a:p>
            <a:pPr algn="just" eaLnBrk="0" fontAlgn="base" hangingPunct="0">
              <a:spcBef>
                <a:spcPct val="0"/>
              </a:spcBef>
              <a:spcAft>
                <a:spcPct val="0"/>
              </a:spcAft>
              <a:defRPr/>
            </a:pPr>
            <a:r>
              <a:rPr lang="es-ES_tradnl" sz="1600" dirty="0"/>
              <a:t>La carga masiva es un proceso que permanece en operación los 365 días del año, las 24 horas, siendo interrumpido, únicamente por mantenimientos, los cuales deberán de ser programados y deberán de ser comunicados con anterioridad a los usuarios que puedan resultar afectados.</a:t>
            </a:r>
            <a:endParaRPr lang="es-ES" sz="1600" dirty="0"/>
          </a:p>
          <a:p>
            <a:pPr algn="just" eaLnBrk="0" fontAlgn="base" hangingPunct="0">
              <a:spcBef>
                <a:spcPct val="0"/>
              </a:spcBef>
              <a:spcAft>
                <a:spcPct val="0"/>
              </a:spcAft>
              <a:defRPr/>
            </a:pPr>
            <a:endParaRPr lang="es-ES" sz="1400" dirty="0">
              <a:solidFill>
                <a:srgbClr val="000000"/>
              </a:solidFill>
            </a:endParaRPr>
          </a:p>
        </p:txBody>
      </p:sp>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Envío de Información por Carga Masiva</a:t>
            </a:r>
            <a:endParaRPr lang="es-ES" sz="1800" dirty="0" smtClean="0"/>
          </a:p>
        </p:txBody>
      </p:sp>
      <p:pic>
        <p:nvPicPr>
          <p:cNvPr id="7" name="6 Imagen"/>
          <p:cNvPicPr/>
          <p:nvPr/>
        </p:nvPicPr>
        <p:blipFill rotWithShape="1">
          <a:blip r:embed="rId2"/>
          <a:srcRect l="21421" t="9952" r="15834" b="12559"/>
          <a:stretch/>
        </p:blipFill>
        <p:spPr bwMode="auto">
          <a:xfrm>
            <a:off x="3704178" y="1664038"/>
            <a:ext cx="4597400" cy="3672408"/>
          </a:xfrm>
          <a:prstGeom prst="rect">
            <a:avLst/>
          </a:prstGeom>
          <a:ln>
            <a:noFill/>
          </a:ln>
          <a:effectLst>
            <a:outerShdw blurRad="184150" dist="241300" dir="11520000" sx="110000" sy="110000" algn="ctr">
              <a:srgbClr val="000000">
                <a:alpha val="18000"/>
              </a:srgbClr>
            </a:outerShdw>
            <a:softEdge rad="12700"/>
          </a:effectLst>
          <a:scene3d>
            <a:camera prst="perspectiveFront" fov="5100000">
              <a:rot lat="0" lon="2100000" rev="0"/>
            </a:camera>
            <a:lightRig rig="flood" dir="t">
              <a:rot lat="0" lon="0" rev="13800000"/>
            </a:lightRig>
          </a:scene3d>
          <a:sp3d extrusionH="107950" prstMaterial="plastic">
            <a:bevelT w="82550" h="63500" prst="divot"/>
            <a:bevelB/>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10529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307" y="2791566"/>
            <a:ext cx="3248868" cy="3020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779942"/>
            <a:ext cx="5444471" cy="3521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0"/>
          <p:cNvSpPr>
            <a:spLocks noChangeArrowheads="1"/>
          </p:cNvSpPr>
          <p:nvPr/>
        </p:nvSpPr>
        <p:spPr bwMode="auto">
          <a:xfrm>
            <a:off x="214313" y="1284622"/>
            <a:ext cx="2643187" cy="1428083"/>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txBody>
          <a:bodyPr anchor="ctr">
            <a:spAutoFit/>
          </a:bodyPr>
          <a:lstStyle/>
          <a:p>
            <a:pPr algn="just" eaLnBrk="0" fontAlgn="base" hangingPunct="0">
              <a:spcBef>
                <a:spcPct val="20000"/>
              </a:spcBef>
              <a:spcAft>
                <a:spcPct val="0"/>
              </a:spcAft>
              <a:defRPr/>
            </a:pPr>
            <a:r>
              <a:rPr lang="es-ES_tradnl" sz="1400" dirty="0">
                <a:latin typeface="Arial" charset="0"/>
              </a:rPr>
              <a:t>1.- Acceda al sistema </a:t>
            </a:r>
          </a:p>
          <a:p>
            <a:pPr algn="just" eaLnBrk="0" fontAlgn="base" hangingPunct="0">
              <a:spcBef>
                <a:spcPct val="20000"/>
              </a:spcBef>
              <a:spcAft>
                <a:spcPct val="0"/>
              </a:spcAft>
              <a:defRPr/>
            </a:pPr>
            <a:r>
              <a:rPr lang="es-ES_tradnl" sz="1400" dirty="0">
                <a:latin typeface="Arial" charset="0"/>
              </a:rPr>
              <a:t>Ingrese al menú principal y para cargar un archivo al servidor seleccione Venta de Vehículo y luego la liga que dice “Carga Archivos”</a:t>
            </a:r>
          </a:p>
        </p:txBody>
      </p:sp>
      <p:sp>
        <p:nvSpPr>
          <p:cNvPr id="8" name="Rectangle 2"/>
          <p:cNvSpPr txBox="1">
            <a:spLocks noChangeArrowheads="1"/>
          </p:cNvSpPr>
          <p:nvPr/>
        </p:nvSpPr>
        <p:spPr bwMode="auto">
          <a:xfrm>
            <a:off x="3000375" y="1143000"/>
            <a:ext cx="2928938" cy="366713"/>
          </a:xfrm>
          <a:prstGeom prst="rect">
            <a:avLst/>
          </a:prstGeom>
          <a:noFill/>
          <a:ln w="9525">
            <a:noFill/>
            <a:miter lim="800000"/>
            <a:headEnd/>
            <a:tailEnd/>
          </a:ln>
        </p:spPr>
        <p:txBody>
          <a:bodyPr wrap="square" anchor="b">
            <a:spAutoFit/>
          </a:bodyPr>
          <a:lstStyle/>
          <a:p>
            <a:pPr algn="ctr" fontAlgn="base">
              <a:spcBef>
                <a:spcPct val="0"/>
              </a:spcBef>
              <a:spcAft>
                <a:spcPct val="0"/>
              </a:spcAft>
              <a:defRPr/>
            </a:pPr>
            <a:r>
              <a:rPr lang="es-MX" b="1" kern="0" dirty="0">
                <a:solidFill>
                  <a:srgbClr val="0000FF"/>
                </a:solidFill>
              </a:rPr>
              <a:t>http://www.repuve.gob.mx</a:t>
            </a:r>
            <a:endParaRPr lang="es-ES" b="1" kern="0" dirty="0">
              <a:solidFill>
                <a:srgbClr val="0000FF"/>
              </a:solidFill>
            </a:endParaRPr>
          </a:p>
        </p:txBody>
      </p:sp>
      <p:sp>
        <p:nvSpPr>
          <p:cNvPr id="11" name="Rectangle 2"/>
          <p:cNvSpPr>
            <a:spLocks noGrp="1" noChangeArrowheads="1"/>
          </p:cNvSpPr>
          <p:nvPr>
            <p:ph type="title"/>
          </p:nvPr>
        </p:nvSpPr>
        <p:spPr>
          <a:xfrm>
            <a:off x="1363663" y="166688"/>
            <a:ext cx="6408737" cy="366712"/>
          </a:xfrm>
        </p:spPr>
        <p:txBody>
          <a:bodyPr/>
          <a:lstStyle/>
          <a:p>
            <a:pPr eaLnBrk="1" hangingPunct="1"/>
            <a:r>
              <a:rPr lang="es-MX" sz="1800" dirty="0" smtClean="0"/>
              <a:t>Carga Masiva</a:t>
            </a:r>
            <a:endParaRPr lang="es-ES" sz="1800" dirty="0" smtClean="0"/>
          </a:p>
        </p:txBody>
      </p:sp>
      <p:sp>
        <p:nvSpPr>
          <p:cNvPr id="7" name="Text Box 11"/>
          <p:cNvSpPr txBox="1">
            <a:spLocks noChangeArrowheads="1"/>
          </p:cNvSpPr>
          <p:nvPr/>
        </p:nvSpPr>
        <p:spPr bwMode="auto">
          <a:xfrm>
            <a:off x="3563888" y="2712706"/>
            <a:ext cx="936105" cy="427136"/>
          </a:xfrm>
          <a:prstGeom prst="rect">
            <a:avLst/>
          </a:prstGeom>
          <a:noFill/>
          <a:ln w="50800" cap="rnd">
            <a:solidFill>
              <a:schemeClr val="accent6">
                <a:lumMod val="75000"/>
              </a:schemeClr>
            </a:solidFill>
            <a:miter lim="800000"/>
            <a:headEnd/>
            <a:tailEnd/>
          </a:ln>
          <a:effectLst>
            <a:glow rad="228600">
              <a:schemeClr val="accent6">
                <a:satMod val="175000"/>
                <a:alpha val="40000"/>
              </a:schemeClr>
            </a:glow>
            <a:outerShdw dist="107763" dir="8100000" algn="ctr" rotWithShape="0">
              <a:srgbClr val="808080">
                <a:alpha val="50000"/>
              </a:srgbClr>
            </a:outerShdw>
          </a:effectLst>
        </p:spPr>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eaLnBrk="1" fontAlgn="base" hangingPunct="1">
              <a:spcBef>
                <a:spcPct val="20000"/>
              </a:spcBef>
              <a:spcAft>
                <a:spcPts val="1000"/>
              </a:spcAft>
            </a:pPr>
            <a:endParaRPr lang="es-ES" dirty="0">
              <a:solidFill>
                <a:srgbClr val="000000"/>
              </a:solidFill>
            </a:endParaRPr>
          </a:p>
        </p:txBody>
      </p:sp>
      <p:grpSp>
        <p:nvGrpSpPr>
          <p:cNvPr id="19" name="18 Grupo"/>
          <p:cNvGrpSpPr/>
          <p:nvPr/>
        </p:nvGrpSpPr>
        <p:grpSpPr>
          <a:xfrm>
            <a:off x="302307" y="2712705"/>
            <a:ext cx="3729634" cy="2204400"/>
            <a:chOff x="179512" y="2324261"/>
            <a:chExt cx="3729634" cy="2204400"/>
          </a:xfrm>
        </p:grpSpPr>
        <p:sp>
          <p:nvSpPr>
            <p:cNvPr id="10" name="11 Rectángulo"/>
            <p:cNvSpPr>
              <a:spLocks noChangeArrowheads="1"/>
            </p:cNvSpPr>
            <p:nvPr/>
          </p:nvSpPr>
          <p:spPr bwMode="auto">
            <a:xfrm>
              <a:off x="179512" y="3766515"/>
              <a:ext cx="1285875" cy="762146"/>
            </a:xfrm>
            <a:prstGeom prst="rect">
              <a:avLst/>
            </a:prstGeom>
            <a:noFill/>
            <a:ln w="38100" algn="ctr">
              <a:solidFill>
                <a:srgbClr val="0000FF"/>
              </a:solidFill>
              <a:round/>
              <a:headEnd/>
              <a:tailEnd type="triangle" w="med" len="med"/>
            </a:ln>
            <a:effectLst>
              <a:glow rad="228600">
                <a:schemeClr val="accent1">
                  <a:satMod val="175000"/>
                  <a:alpha val="40000"/>
                </a:schemeClr>
              </a:glow>
            </a:effectLst>
          </p:spPr>
          <p:txBody>
            <a:bodyPr wrap="none" anchor="ctr"/>
            <a:lstStyle/>
            <a:p>
              <a:pPr algn="ctr" fontAlgn="base">
                <a:spcBef>
                  <a:spcPct val="20000"/>
                </a:spcBef>
                <a:spcAft>
                  <a:spcPct val="0"/>
                </a:spcAft>
              </a:pPr>
              <a:endParaRPr lang="es-MX" sz="1400" b="1">
                <a:solidFill>
                  <a:srgbClr val="000000"/>
                </a:solidFill>
              </a:endParaRPr>
            </a:p>
          </p:txBody>
        </p:sp>
        <p:cxnSp>
          <p:nvCxnSpPr>
            <p:cNvPr id="3" name="2 Conector recto"/>
            <p:cNvCxnSpPr/>
            <p:nvPr/>
          </p:nvCxnSpPr>
          <p:spPr>
            <a:xfrm flipV="1">
              <a:off x="884757" y="2324261"/>
              <a:ext cx="2412320" cy="1301292"/>
            </a:xfrm>
            <a:prstGeom prst="line">
              <a:avLst/>
            </a:prstGeom>
            <a:ln w="38100">
              <a:solidFill>
                <a:srgbClr val="192DED"/>
              </a:solidFill>
              <a:prstDash val="dash"/>
            </a:ln>
          </p:spPr>
          <p:style>
            <a:lnRef idx="1">
              <a:schemeClr val="accent1"/>
            </a:lnRef>
            <a:fillRef idx="0">
              <a:schemeClr val="accent1"/>
            </a:fillRef>
            <a:effectRef idx="0">
              <a:schemeClr val="accent1"/>
            </a:effectRef>
            <a:fontRef idx="minor">
              <a:schemeClr val="tx1"/>
            </a:fontRef>
          </p:style>
        </p:cxnSp>
        <p:cxnSp>
          <p:nvCxnSpPr>
            <p:cNvPr id="12" name="11 Conector recto"/>
            <p:cNvCxnSpPr>
              <a:endCxn id="7" idx="2"/>
            </p:cNvCxnSpPr>
            <p:nvPr/>
          </p:nvCxnSpPr>
          <p:spPr>
            <a:xfrm flipV="1">
              <a:off x="1465387" y="2751398"/>
              <a:ext cx="2443759" cy="1777263"/>
            </a:xfrm>
            <a:prstGeom prst="line">
              <a:avLst/>
            </a:prstGeom>
            <a:ln w="38100">
              <a:solidFill>
                <a:srgbClr val="192DED"/>
              </a:solidFill>
              <a:prstDash val="dash"/>
            </a:ln>
          </p:spPr>
          <p:style>
            <a:lnRef idx="1">
              <a:schemeClr val="accent1"/>
            </a:lnRef>
            <a:fillRef idx="0">
              <a:schemeClr val="accent1"/>
            </a:fillRef>
            <a:effectRef idx="0">
              <a:schemeClr val="accent1"/>
            </a:effectRef>
            <a:fontRef idx="minor">
              <a:schemeClr val="tx1"/>
            </a:fontRef>
          </p:style>
        </p:cxnSp>
      </p:grpSp>
      <p:sp>
        <p:nvSpPr>
          <p:cNvPr id="35" name="34 Medio marco"/>
          <p:cNvSpPr/>
          <p:nvPr/>
        </p:nvSpPr>
        <p:spPr>
          <a:xfrm rot="2988972">
            <a:off x="313900" y="4882139"/>
            <a:ext cx="678316" cy="575688"/>
          </a:xfrm>
          <a:prstGeom prst="halfFram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3299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036" y="1001152"/>
            <a:ext cx="51387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280207" y="1245255"/>
            <a:ext cx="2857500" cy="1231058"/>
          </a:xfrm>
          <a:prstGeom prst="rect">
            <a:avLst/>
          </a:prstGeom>
          <a:ln>
            <a:headEnd type="none" w="med" len="med"/>
            <a:tailEnd type="none" w="med" len="me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365010" tIns="152352" bIns="0" anchor="ctr">
            <a:spAutoFit/>
          </a:bodyPr>
          <a:lstStyle/>
          <a:p>
            <a:pPr algn="just" eaLnBrk="0" fontAlgn="base" hangingPunct="0">
              <a:spcBef>
                <a:spcPct val="20000"/>
              </a:spcBef>
              <a:spcAft>
                <a:spcPct val="0"/>
              </a:spcAft>
              <a:defRPr/>
            </a:pPr>
            <a:r>
              <a:rPr lang="es-ES_tradnl" sz="1400" b="1" dirty="0">
                <a:solidFill>
                  <a:srgbClr val="000000"/>
                </a:solidFill>
                <a:cs typeface="Times New Roman" pitchFamily="18" charset="0"/>
              </a:rPr>
              <a:t>2</a:t>
            </a:r>
            <a:r>
              <a:rPr lang="es-ES_tradnl" sz="1400" i="1" dirty="0">
                <a:solidFill>
                  <a:srgbClr val="000000"/>
                </a:solidFill>
                <a:cs typeface="Times New Roman" pitchFamily="18" charset="0"/>
              </a:rPr>
              <a:t> </a:t>
            </a:r>
            <a:r>
              <a:rPr lang="es-ES_tradnl" sz="1400" i="1" dirty="0" smtClean="0">
                <a:solidFill>
                  <a:srgbClr val="000000"/>
                </a:solidFill>
                <a:cs typeface="Times New Roman" pitchFamily="18" charset="0"/>
              </a:rPr>
              <a:t>.-</a:t>
            </a:r>
            <a:r>
              <a:rPr lang="es-ES_tradnl" sz="1400" dirty="0" smtClean="0">
                <a:solidFill>
                  <a:srgbClr val="000000"/>
                </a:solidFill>
                <a:ea typeface="Times New Roman" pitchFamily="18" charset="0"/>
              </a:rPr>
              <a:t>Enseguida </a:t>
            </a:r>
            <a:r>
              <a:rPr lang="es-ES_tradnl" sz="1400" dirty="0">
                <a:solidFill>
                  <a:srgbClr val="000000"/>
                </a:solidFill>
                <a:ea typeface="Times New Roman" pitchFamily="18" charset="0"/>
              </a:rPr>
              <a:t>va </a:t>
            </a:r>
            <a:r>
              <a:rPr lang="es-ES_tradnl" sz="1400" dirty="0" smtClean="0">
                <a:solidFill>
                  <a:srgbClr val="000000"/>
                </a:solidFill>
                <a:ea typeface="Times New Roman" pitchFamily="18" charset="0"/>
              </a:rPr>
              <a:t>se mostrará una </a:t>
            </a:r>
            <a:r>
              <a:rPr lang="es-ES_tradnl" sz="1400" dirty="0">
                <a:solidFill>
                  <a:srgbClr val="000000"/>
                </a:solidFill>
                <a:ea typeface="Times New Roman" pitchFamily="18" charset="0"/>
              </a:rPr>
              <a:t>ventana para </a:t>
            </a:r>
            <a:r>
              <a:rPr lang="es-ES_tradnl" sz="1400" b="1" dirty="0">
                <a:solidFill>
                  <a:srgbClr val="000000"/>
                </a:solidFill>
                <a:ea typeface="Times New Roman" pitchFamily="18" charset="0"/>
              </a:rPr>
              <a:t>seleccionar el archivo</a:t>
            </a:r>
            <a:r>
              <a:rPr lang="es-ES_tradnl" sz="1400" dirty="0">
                <a:solidFill>
                  <a:srgbClr val="000000"/>
                </a:solidFill>
                <a:ea typeface="Times New Roman" pitchFamily="18" charset="0"/>
              </a:rPr>
              <a:t> que </a:t>
            </a:r>
            <a:r>
              <a:rPr lang="es-ES_tradnl" sz="1400" dirty="0" smtClean="0">
                <a:solidFill>
                  <a:srgbClr val="000000"/>
                </a:solidFill>
                <a:ea typeface="Times New Roman" pitchFamily="18" charset="0"/>
              </a:rPr>
              <a:t>desea </a:t>
            </a:r>
            <a:r>
              <a:rPr lang="es-ES_tradnl" sz="1400" dirty="0">
                <a:solidFill>
                  <a:srgbClr val="000000"/>
                </a:solidFill>
                <a:ea typeface="Times New Roman" pitchFamily="18" charset="0"/>
              </a:rPr>
              <a:t>subir al servidor para ser procesado. </a:t>
            </a:r>
            <a:endParaRPr lang="es-ES" sz="1400" dirty="0">
              <a:solidFill>
                <a:srgbClr val="000000"/>
              </a:solidFill>
            </a:endParaRPr>
          </a:p>
          <a:p>
            <a:pPr algn="just" eaLnBrk="0" fontAlgn="base" hangingPunct="0">
              <a:spcBef>
                <a:spcPct val="0"/>
              </a:spcBef>
              <a:spcAft>
                <a:spcPct val="0"/>
              </a:spcAft>
              <a:defRPr/>
            </a:pPr>
            <a:endParaRPr lang="es-ES" sz="1400" dirty="0">
              <a:solidFill>
                <a:srgbClr val="000000"/>
              </a:solidFill>
            </a:endParaRPr>
          </a:p>
        </p:txBody>
      </p:sp>
      <p:sp>
        <p:nvSpPr>
          <p:cNvPr id="14" name="Rectangle 2"/>
          <p:cNvSpPr>
            <a:spLocks noGrp="1" noChangeArrowheads="1"/>
          </p:cNvSpPr>
          <p:nvPr>
            <p:ph type="title"/>
          </p:nvPr>
        </p:nvSpPr>
        <p:spPr>
          <a:xfrm>
            <a:off x="1543175" y="260648"/>
            <a:ext cx="6408737" cy="366712"/>
          </a:xfrm>
        </p:spPr>
        <p:txBody>
          <a:bodyPr/>
          <a:lstStyle/>
          <a:p>
            <a:pPr eaLnBrk="1" hangingPunct="1"/>
            <a:r>
              <a:rPr lang="es-MX" sz="1800" dirty="0" smtClean="0"/>
              <a:t>Selección de archivo</a:t>
            </a:r>
            <a:endParaRPr lang="es-ES" sz="1800" dirty="0" smtClean="0"/>
          </a:p>
        </p:txBody>
      </p:sp>
      <p:sp>
        <p:nvSpPr>
          <p:cNvPr id="15" name="Line 6"/>
          <p:cNvSpPr>
            <a:spLocks noChangeShapeType="1"/>
          </p:cNvSpPr>
          <p:nvPr/>
        </p:nvSpPr>
        <p:spPr bwMode="auto">
          <a:xfrm flipH="1">
            <a:off x="5088928" y="1615528"/>
            <a:ext cx="414338" cy="714375"/>
          </a:xfrm>
          <a:prstGeom prst="line">
            <a:avLst/>
          </a:prstGeom>
          <a:noFill/>
          <a:ln w="9525">
            <a:solidFill>
              <a:srgbClr val="000000"/>
            </a:solidFill>
            <a:round/>
            <a:headEnd/>
            <a:tailEnd type="triangle" w="sm" len="lg"/>
          </a:ln>
          <a:effectLst>
            <a:outerShdw dist="107763" dir="81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pPr algn="ctr" fontAlgn="base">
              <a:spcBef>
                <a:spcPct val="20000"/>
              </a:spcBef>
              <a:spcAft>
                <a:spcPct val="0"/>
              </a:spcAft>
            </a:pPr>
            <a:endParaRPr lang="es-MX" sz="1400" b="1">
              <a:solidFill>
                <a:srgbClr val="000000"/>
              </a:solidFill>
            </a:endParaRPr>
          </a:p>
        </p:txBody>
      </p:sp>
      <p:pic>
        <p:nvPicPr>
          <p:cNvPr id="17" name="16 Imagen"/>
          <p:cNvPicPr/>
          <p:nvPr/>
        </p:nvPicPr>
        <p:blipFill rotWithShape="1">
          <a:blip r:embed="rId3"/>
          <a:srcRect l="33363" t="32228" r="16213" b="17061"/>
          <a:stretch/>
        </p:blipFill>
        <p:spPr bwMode="auto">
          <a:xfrm>
            <a:off x="2856535" y="2924944"/>
            <a:ext cx="4209054" cy="3098329"/>
          </a:xfrm>
          <a:prstGeom prst="rect">
            <a:avLst/>
          </a:prstGeom>
          <a:ln>
            <a:noFill/>
          </a:ln>
          <a:extLst>
            <a:ext uri="{53640926-AAD7-44D8-BBD7-CCE9431645EC}">
              <a14:shadowObscured xmlns:a14="http://schemas.microsoft.com/office/drawing/2010/main"/>
            </a:ext>
          </a:extLst>
        </p:spPr>
      </p:pic>
      <p:sp>
        <p:nvSpPr>
          <p:cNvPr id="10" name="Text Box 13"/>
          <p:cNvSpPr txBox="1">
            <a:spLocks noChangeArrowheads="1"/>
          </p:cNvSpPr>
          <p:nvPr/>
        </p:nvSpPr>
        <p:spPr bwMode="auto">
          <a:xfrm>
            <a:off x="6052376" y="4455131"/>
            <a:ext cx="1543960" cy="766936"/>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eaLnBrk="1" fontAlgn="base" hangingPunct="1">
              <a:spcBef>
                <a:spcPct val="20000"/>
              </a:spcBef>
              <a:spcAft>
                <a:spcPts val="1000"/>
              </a:spcAft>
            </a:pPr>
            <a:r>
              <a:rPr lang="es-ES" sz="1600" dirty="0" smtClean="0">
                <a:solidFill>
                  <a:srgbClr val="000000"/>
                </a:solidFill>
                <a:latin typeface="+mn-lt"/>
                <a:ea typeface="SimHei" pitchFamily="49" charset="-122"/>
              </a:rPr>
              <a:t>4.- </a:t>
            </a:r>
            <a:r>
              <a:rPr lang="es-ES" sz="1600" b="0" dirty="0" smtClean="0">
                <a:solidFill>
                  <a:srgbClr val="000000"/>
                </a:solidFill>
                <a:latin typeface="+mn-lt"/>
                <a:ea typeface="SimHei" pitchFamily="49" charset="-122"/>
              </a:rPr>
              <a:t>Busque </a:t>
            </a:r>
            <a:r>
              <a:rPr lang="es-ES" sz="1600" b="0" dirty="0">
                <a:solidFill>
                  <a:srgbClr val="000000"/>
                </a:solidFill>
                <a:latin typeface="+mn-lt"/>
                <a:ea typeface="SimHei" pitchFamily="49" charset="-122"/>
              </a:rPr>
              <a:t>y seleccione el archivo</a:t>
            </a:r>
            <a:endParaRPr lang="es-ES" sz="1600" dirty="0">
              <a:solidFill>
                <a:srgbClr val="000000"/>
              </a:solidFill>
              <a:latin typeface="+mn-lt"/>
              <a:ea typeface="SimHei" pitchFamily="49" charset="-122"/>
            </a:endParaRPr>
          </a:p>
        </p:txBody>
      </p:sp>
      <p:sp>
        <p:nvSpPr>
          <p:cNvPr id="12" name="Text Box 15"/>
          <p:cNvSpPr txBox="1">
            <a:spLocks noChangeArrowheads="1"/>
          </p:cNvSpPr>
          <p:nvPr/>
        </p:nvSpPr>
        <p:spPr bwMode="auto">
          <a:xfrm>
            <a:off x="2771800" y="5422902"/>
            <a:ext cx="2433527" cy="1120933"/>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algn="just" eaLnBrk="1" fontAlgn="base" hangingPunct="1">
              <a:spcBef>
                <a:spcPct val="20000"/>
              </a:spcBef>
              <a:spcAft>
                <a:spcPts val="1000"/>
              </a:spcAft>
            </a:pPr>
            <a:r>
              <a:rPr lang="es-ES" sz="1600" dirty="0" smtClean="0">
                <a:solidFill>
                  <a:srgbClr val="000000"/>
                </a:solidFill>
                <a:latin typeface="+mn-lt"/>
              </a:rPr>
              <a:t>5.- </a:t>
            </a:r>
            <a:r>
              <a:rPr lang="es-ES" sz="1600" b="0" dirty="0" smtClean="0">
                <a:solidFill>
                  <a:srgbClr val="000000"/>
                </a:solidFill>
                <a:latin typeface="+mn-lt"/>
              </a:rPr>
              <a:t>Enseguida Oprima </a:t>
            </a:r>
            <a:r>
              <a:rPr lang="es-ES" sz="1600" b="0" dirty="0">
                <a:solidFill>
                  <a:srgbClr val="000000"/>
                </a:solidFill>
                <a:latin typeface="+mn-lt"/>
              </a:rPr>
              <a:t>en Open o </a:t>
            </a:r>
            <a:r>
              <a:rPr lang="es-ES" sz="1600" dirty="0" smtClean="0">
                <a:solidFill>
                  <a:srgbClr val="000000"/>
                </a:solidFill>
                <a:latin typeface="+mn-lt"/>
              </a:rPr>
              <a:t>Abrir</a:t>
            </a:r>
            <a:r>
              <a:rPr lang="es-ES" sz="1600" b="0" dirty="0" smtClean="0">
                <a:solidFill>
                  <a:srgbClr val="000000"/>
                </a:solidFill>
                <a:latin typeface="+mn-lt"/>
              </a:rPr>
              <a:t> (</a:t>
            </a:r>
            <a:r>
              <a:rPr lang="es-ES" sz="1600" b="0" dirty="0">
                <a:solidFill>
                  <a:srgbClr val="000000"/>
                </a:solidFill>
                <a:latin typeface="+mn-lt"/>
              </a:rPr>
              <a:t>Según la configuración de Windows</a:t>
            </a:r>
            <a:r>
              <a:rPr lang="es-ES" b="0" dirty="0" smtClean="0">
                <a:solidFill>
                  <a:srgbClr val="000000"/>
                </a:solidFill>
                <a:latin typeface="+mn-lt"/>
              </a:rPr>
              <a:t>)</a:t>
            </a:r>
            <a:endParaRPr lang="es-ES" sz="3200" dirty="0">
              <a:solidFill>
                <a:srgbClr val="000000"/>
              </a:solidFill>
              <a:latin typeface="+mn-lt"/>
            </a:endParaRPr>
          </a:p>
        </p:txBody>
      </p:sp>
      <p:sp>
        <p:nvSpPr>
          <p:cNvPr id="6" name="Text Box 7"/>
          <p:cNvSpPr txBox="1">
            <a:spLocks noChangeArrowheads="1"/>
          </p:cNvSpPr>
          <p:nvPr/>
        </p:nvSpPr>
        <p:spPr bwMode="auto">
          <a:xfrm>
            <a:off x="5779841" y="2329903"/>
            <a:ext cx="2752599" cy="1315121"/>
          </a:xfrm>
          <a:prstGeom prst="rect">
            <a:avLst/>
          </a:prstGeom>
          <a:ln>
            <a:solidFill>
              <a:schemeClr val="bg1"/>
            </a:solidFill>
            <a:headEnd/>
            <a:tailEnd/>
          </a:ln>
          <a:scene3d>
            <a:camera prst="orthographicFront">
              <a:rot lat="0" lon="0" rev="0"/>
            </a:camera>
            <a:lightRig rig="threePt" dir="t">
              <a:rot lat="0" lon="0" rev="1200000"/>
            </a:lightRig>
          </a:scene3d>
          <a:sp3d>
            <a:bevelT w="63500" h="25400"/>
          </a:sp3d>
        </p:spPr>
        <p:style>
          <a:lnRef idx="0">
            <a:schemeClr val="accent6"/>
          </a:lnRef>
          <a:fillRef idx="3">
            <a:schemeClr val="accent6"/>
          </a:fillRef>
          <a:effectRef idx="3">
            <a:schemeClr val="accent6"/>
          </a:effectRef>
          <a:fontRef idx="minor">
            <a:schemeClr val="lt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eaLnBrk="1" fontAlgn="base" hangingPunct="1">
              <a:spcBef>
                <a:spcPct val="20000"/>
              </a:spcBef>
              <a:spcAft>
                <a:spcPts val="1000"/>
              </a:spcAft>
            </a:pPr>
            <a:r>
              <a:rPr lang="es-ES" dirty="0" smtClean="0">
                <a:solidFill>
                  <a:srgbClr val="000000"/>
                </a:solidFill>
                <a:latin typeface="+mn-lt"/>
              </a:rPr>
              <a:t>3.- </a:t>
            </a:r>
            <a:r>
              <a:rPr lang="es-ES" sz="1600" b="0" dirty="0" smtClean="0">
                <a:solidFill>
                  <a:srgbClr val="000000"/>
                </a:solidFill>
                <a:latin typeface="+mn-lt"/>
              </a:rPr>
              <a:t>Oprima el botón  </a:t>
            </a:r>
            <a:r>
              <a:rPr lang="es-ES" sz="1600" dirty="0" smtClean="0">
                <a:solidFill>
                  <a:srgbClr val="000000"/>
                </a:solidFill>
                <a:latin typeface="+mn-lt"/>
              </a:rPr>
              <a:t>EXAMINAR </a:t>
            </a:r>
            <a:r>
              <a:rPr lang="es-ES" sz="1600" b="0" dirty="0" smtClean="0">
                <a:solidFill>
                  <a:srgbClr val="000000"/>
                </a:solidFill>
                <a:latin typeface="+mn-lt"/>
              </a:rPr>
              <a:t>seleccionar </a:t>
            </a:r>
            <a:r>
              <a:rPr lang="es-ES" sz="1600" b="0" dirty="0">
                <a:solidFill>
                  <a:srgbClr val="000000"/>
                </a:solidFill>
                <a:latin typeface="+mn-lt"/>
              </a:rPr>
              <a:t>el archivo que se desea enviar al servidor para ser procesado</a:t>
            </a:r>
            <a:r>
              <a:rPr lang="es-ES" sz="1600" b="0" dirty="0">
                <a:solidFill>
                  <a:srgbClr val="000000"/>
                </a:solidFill>
                <a:latin typeface="Comic Sans MS" pitchFamily="66" charset="0"/>
              </a:rPr>
              <a:t>.</a:t>
            </a:r>
            <a:endParaRPr lang="es-ES" sz="1600" dirty="0">
              <a:solidFill>
                <a:srgbClr val="000000"/>
              </a:solidFill>
            </a:endParaRPr>
          </a:p>
        </p:txBody>
      </p:sp>
      <p:sp>
        <p:nvSpPr>
          <p:cNvPr id="5" name="4 Medio marco"/>
          <p:cNvSpPr/>
          <p:nvPr/>
        </p:nvSpPr>
        <p:spPr>
          <a:xfrm rot="20761375">
            <a:off x="6741553" y="2070546"/>
            <a:ext cx="648072" cy="335329"/>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accent6">
                  <a:lumMod val="50000"/>
                </a:schemeClr>
              </a:solidFill>
            </a:endParaRPr>
          </a:p>
        </p:txBody>
      </p:sp>
      <p:sp>
        <p:nvSpPr>
          <p:cNvPr id="8" name="7 Medio marco"/>
          <p:cNvSpPr/>
          <p:nvPr/>
        </p:nvSpPr>
        <p:spPr>
          <a:xfrm rot="19575828">
            <a:off x="5652134" y="4834570"/>
            <a:ext cx="588328" cy="369908"/>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tx1"/>
              </a:solidFill>
            </a:endParaRPr>
          </a:p>
        </p:txBody>
      </p:sp>
      <p:sp>
        <p:nvSpPr>
          <p:cNvPr id="18" name="17 Medio marco"/>
          <p:cNvSpPr/>
          <p:nvPr/>
        </p:nvSpPr>
        <p:spPr>
          <a:xfrm rot="6621513">
            <a:off x="4981815" y="5785675"/>
            <a:ext cx="628565" cy="481475"/>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2906980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861047"/>
            <a:ext cx="6307168"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180" y="1002243"/>
            <a:ext cx="6352292" cy="149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0" y="1563202"/>
            <a:ext cx="2286000" cy="1274147"/>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txBody>
          <a:bodyPr lIns="365010" tIns="152352" bIns="0" anchor="ctr">
            <a:spAutoFit/>
          </a:bodyPr>
          <a:lstStyle/>
          <a:p>
            <a:pPr algn="just" eaLnBrk="0" fontAlgn="base" hangingPunct="0">
              <a:spcBef>
                <a:spcPct val="20000"/>
              </a:spcBef>
              <a:spcAft>
                <a:spcPct val="0"/>
              </a:spcAft>
              <a:defRPr/>
            </a:pPr>
            <a:r>
              <a:rPr lang="es-ES_tradnl" sz="1400" dirty="0" smtClean="0">
                <a:solidFill>
                  <a:srgbClr val="000000"/>
                </a:solidFill>
                <a:ea typeface="Times New Roman" pitchFamily="18" charset="0"/>
              </a:rPr>
              <a:t>El </a:t>
            </a:r>
            <a:r>
              <a:rPr lang="es-ES_tradnl" sz="1400" dirty="0">
                <a:solidFill>
                  <a:srgbClr val="000000"/>
                </a:solidFill>
                <a:ea typeface="Times New Roman" pitchFamily="18" charset="0"/>
              </a:rPr>
              <a:t>sistema va a desplegar una ventana donde </a:t>
            </a:r>
            <a:r>
              <a:rPr lang="es-ES_tradnl" sz="1400" dirty="0" smtClean="0">
                <a:solidFill>
                  <a:srgbClr val="000000"/>
                </a:solidFill>
                <a:ea typeface="Times New Roman" pitchFamily="18" charset="0"/>
              </a:rPr>
              <a:t>muestra </a:t>
            </a:r>
            <a:r>
              <a:rPr lang="es-ES_tradnl" sz="1400" dirty="0">
                <a:solidFill>
                  <a:srgbClr val="000000"/>
                </a:solidFill>
                <a:ea typeface="Times New Roman" pitchFamily="18" charset="0"/>
              </a:rPr>
              <a:t>información del archivo que se recibió,</a:t>
            </a:r>
          </a:p>
          <a:p>
            <a:pPr algn="just" eaLnBrk="0" fontAlgn="base" hangingPunct="0">
              <a:spcBef>
                <a:spcPct val="20000"/>
              </a:spcBef>
              <a:spcAft>
                <a:spcPct val="0"/>
              </a:spcAft>
              <a:defRPr/>
            </a:pPr>
            <a:endParaRPr lang="es-ES_tradnl" sz="1400" b="1" dirty="0">
              <a:solidFill>
                <a:srgbClr val="000000"/>
              </a:solidFill>
            </a:endParaRPr>
          </a:p>
        </p:txBody>
      </p:sp>
      <p:sp>
        <p:nvSpPr>
          <p:cNvPr id="11" name="Rectangle 2"/>
          <p:cNvSpPr>
            <a:spLocks noGrp="1" noChangeArrowheads="1"/>
          </p:cNvSpPr>
          <p:nvPr>
            <p:ph type="title"/>
          </p:nvPr>
        </p:nvSpPr>
        <p:spPr>
          <a:xfrm>
            <a:off x="1363663" y="166688"/>
            <a:ext cx="6408737" cy="366712"/>
          </a:xfrm>
        </p:spPr>
        <p:txBody>
          <a:bodyPr/>
          <a:lstStyle/>
          <a:p>
            <a:pPr eaLnBrk="1" hangingPunct="1"/>
            <a:r>
              <a:rPr lang="es-MX" sz="1800" dirty="0" smtClean="0"/>
              <a:t>Envió del Archivo</a:t>
            </a:r>
            <a:endParaRPr lang="es-ES" sz="1800" dirty="0" smtClean="0"/>
          </a:p>
        </p:txBody>
      </p:sp>
      <p:sp>
        <p:nvSpPr>
          <p:cNvPr id="12" name="Rectangle 7"/>
          <p:cNvSpPr>
            <a:spLocks noChangeArrowheads="1"/>
          </p:cNvSpPr>
          <p:nvPr/>
        </p:nvSpPr>
        <p:spPr bwMode="auto">
          <a:xfrm>
            <a:off x="235931" y="3625458"/>
            <a:ext cx="2232248" cy="3063403"/>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txBody>
          <a:bodyPr wrap="square" anchor="ctr">
            <a:spAutoFit/>
          </a:bodyPr>
          <a:lstStyle/>
          <a:p>
            <a:pPr fontAlgn="base">
              <a:spcBef>
                <a:spcPct val="20000"/>
              </a:spcBef>
              <a:spcAft>
                <a:spcPts val="1000"/>
              </a:spcAft>
            </a:pPr>
            <a:r>
              <a:rPr lang="es-ES" sz="1400" dirty="0" smtClean="0">
                <a:solidFill>
                  <a:srgbClr val="800000"/>
                </a:solidFill>
                <a:latin typeface="Comic Sans MS" pitchFamily="66" charset="0"/>
              </a:rPr>
              <a:t>Importante</a:t>
            </a:r>
            <a:r>
              <a:rPr lang="es-ES" sz="1400" dirty="0">
                <a:solidFill>
                  <a:srgbClr val="800000"/>
                </a:solidFill>
                <a:latin typeface="Comic Sans MS" pitchFamily="66" charset="0"/>
              </a:rPr>
              <a:t>!</a:t>
            </a:r>
          </a:p>
          <a:p>
            <a:pPr fontAlgn="base">
              <a:spcBef>
                <a:spcPct val="20000"/>
              </a:spcBef>
              <a:spcAft>
                <a:spcPts val="1000"/>
              </a:spcAft>
            </a:pPr>
            <a:r>
              <a:rPr lang="es-ES" sz="1400" dirty="0" smtClean="0">
                <a:solidFill>
                  <a:srgbClr val="800000"/>
                </a:solidFill>
                <a:latin typeface="Comic Sans MS" pitchFamily="66" charset="0"/>
              </a:rPr>
              <a:t>Aun cuando, el archivo se haya </a:t>
            </a:r>
            <a:r>
              <a:rPr lang="es-ES" sz="1400" dirty="0">
                <a:solidFill>
                  <a:srgbClr val="800000"/>
                </a:solidFill>
                <a:latin typeface="Comic Sans MS" pitchFamily="66" charset="0"/>
              </a:rPr>
              <a:t>sido recibido por el </a:t>
            </a:r>
            <a:r>
              <a:rPr lang="es-ES" sz="1400" dirty="0" smtClean="0">
                <a:solidFill>
                  <a:srgbClr val="800000"/>
                </a:solidFill>
                <a:latin typeface="Comic Sans MS" pitchFamily="66" charset="0"/>
              </a:rPr>
              <a:t>servidor </a:t>
            </a:r>
            <a:r>
              <a:rPr lang="es-ES" sz="1400" dirty="0">
                <a:solidFill>
                  <a:srgbClr val="800000"/>
                </a:solidFill>
                <a:latin typeface="Comic Sans MS" pitchFamily="66" charset="0"/>
              </a:rPr>
              <a:t>no quiere decir que </a:t>
            </a:r>
            <a:r>
              <a:rPr lang="es-ES" sz="1400" dirty="0" smtClean="0">
                <a:solidFill>
                  <a:srgbClr val="800000"/>
                </a:solidFill>
                <a:latin typeface="Comic Sans MS" pitchFamily="66" charset="0"/>
              </a:rPr>
              <a:t>se procesó. </a:t>
            </a:r>
            <a:r>
              <a:rPr lang="es-ES" sz="1400" dirty="0">
                <a:solidFill>
                  <a:srgbClr val="800000"/>
                </a:solidFill>
                <a:latin typeface="Comic Sans MS" pitchFamily="66" charset="0"/>
              </a:rPr>
              <a:t>El </a:t>
            </a:r>
            <a:r>
              <a:rPr lang="es-ES" sz="1400" dirty="0" smtClean="0">
                <a:solidFill>
                  <a:srgbClr val="800000"/>
                </a:solidFill>
                <a:latin typeface="Comic Sans MS" pitchFamily="66" charset="0"/>
              </a:rPr>
              <a:t>usuario debe revisar su resultado en un tiempo determinado según la cantidad de registros a procesarse</a:t>
            </a:r>
            <a:endParaRPr lang="es-ES" sz="1400" dirty="0">
              <a:solidFill>
                <a:srgbClr val="000000"/>
              </a:solidFill>
            </a:endParaRPr>
          </a:p>
          <a:p>
            <a:pPr algn="just" eaLnBrk="0" fontAlgn="base" hangingPunct="0">
              <a:spcBef>
                <a:spcPct val="20000"/>
              </a:spcBef>
              <a:spcAft>
                <a:spcPct val="0"/>
              </a:spcAft>
              <a:defRPr/>
            </a:pPr>
            <a:endParaRPr lang="es-ES_tradnl" sz="1400" dirty="0">
              <a:solidFill>
                <a:srgbClr val="000000"/>
              </a:solidFill>
              <a:ea typeface="Times New Roman" pitchFamily="18" charset="0"/>
            </a:endParaRPr>
          </a:p>
          <a:p>
            <a:pPr algn="just" eaLnBrk="0" fontAlgn="base" hangingPunct="0">
              <a:spcBef>
                <a:spcPct val="20000"/>
              </a:spcBef>
              <a:spcAft>
                <a:spcPct val="0"/>
              </a:spcAft>
              <a:defRPr/>
            </a:pPr>
            <a:r>
              <a:rPr lang="es-ES_tradnl" sz="1400" dirty="0" smtClean="0">
                <a:solidFill>
                  <a:srgbClr val="000000"/>
                </a:solidFill>
                <a:ea typeface="Times New Roman" pitchFamily="18" charset="0"/>
              </a:rPr>
              <a:t> </a:t>
            </a:r>
            <a:endParaRPr lang="es-ES_tradnl" sz="1400" dirty="0">
              <a:solidFill>
                <a:srgbClr val="000000"/>
              </a:solidFill>
            </a:endParaRPr>
          </a:p>
        </p:txBody>
      </p:sp>
      <p:sp>
        <p:nvSpPr>
          <p:cNvPr id="13" name="Text Box 9"/>
          <p:cNvSpPr txBox="1">
            <a:spLocks noChangeArrowheads="1"/>
          </p:cNvSpPr>
          <p:nvPr/>
        </p:nvSpPr>
        <p:spPr bwMode="auto">
          <a:xfrm>
            <a:off x="5479938" y="4095391"/>
            <a:ext cx="3664062" cy="2524844"/>
          </a:xfrm>
          <a:prstGeom prst="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t="100000" r="100000"/>
            </a:path>
            <a:tileRect l="-100000" b="-100000"/>
          </a:gradFill>
          <a:ln>
            <a:noFill/>
            <a:headEnd/>
            <a:tailEnd/>
          </a:ln>
          <a:scene3d>
            <a:camera prst="orthographicFront"/>
            <a:lightRig rig="threePt" dir="t"/>
          </a:scene3d>
          <a:sp3d>
            <a:bevelT prst="angle"/>
          </a:sp3d>
        </p:spPr>
        <p:style>
          <a:lnRef idx="1">
            <a:schemeClr val="dk1"/>
          </a:lnRef>
          <a:fillRef idx="2">
            <a:schemeClr val="dk1"/>
          </a:fillRef>
          <a:effectRef idx="1">
            <a:schemeClr val="dk1"/>
          </a:effectRef>
          <a:fontRef idx="minor">
            <a:schemeClr val="dk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algn="ctr" eaLnBrk="1" fontAlgn="base" hangingPunct="1">
              <a:spcBef>
                <a:spcPct val="20000"/>
              </a:spcBef>
              <a:spcAft>
                <a:spcPts val="1000"/>
              </a:spcAft>
            </a:pPr>
            <a:r>
              <a:rPr lang="es-ES" dirty="0" smtClean="0">
                <a:latin typeface="+mn-lt"/>
              </a:rPr>
              <a:t>Información </a:t>
            </a:r>
            <a:r>
              <a:rPr lang="es-ES" dirty="0">
                <a:latin typeface="+mn-lt"/>
              </a:rPr>
              <a:t>del </a:t>
            </a:r>
            <a:r>
              <a:rPr lang="es-ES" dirty="0" smtClean="0">
                <a:latin typeface="+mn-lt"/>
              </a:rPr>
              <a:t>archivo:</a:t>
            </a:r>
            <a:endParaRPr lang="es-ES" dirty="0">
              <a:latin typeface="+mn-lt"/>
            </a:endParaRPr>
          </a:p>
          <a:p>
            <a:pPr algn="just" eaLnBrk="1" fontAlgn="base" hangingPunct="1">
              <a:spcBef>
                <a:spcPct val="20000"/>
              </a:spcBef>
              <a:spcAft>
                <a:spcPct val="0"/>
              </a:spcAft>
              <a:buFont typeface="Symbol" pitchFamily="18" charset="2"/>
              <a:buChar char="·"/>
            </a:pPr>
            <a:r>
              <a:rPr lang="es-ES" dirty="0">
                <a:solidFill>
                  <a:srgbClr val="000000"/>
                </a:solidFill>
                <a:latin typeface="+mn-lt"/>
              </a:rPr>
              <a:t>Nombre Anterior</a:t>
            </a:r>
            <a:r>
              <a:rPr lang="es-ES" b="0" dirty="0">
                <a:solidFill>
                  <a:srgbClr val="000000"/>
                </a:solidFill>
                <a:latin typeface="+mn-lt"/>
              </a:rPr>
              <a:t>: Que es el nombre </a:t>
            </a:r>
            <a:r>
              <a:rPr lang="es-ES" b="0" dirty="0" smtClean="0">
                <a:solidFill>
                  <a:srgbClr val="000000"/>
                </a:solidFill>
                <a:latin typeface="+mn-lt"/>
              </a:rPr>
              <a:t>dado por el usuario.</a:t>
            </a:r>
            <a:endParaRPr lang="es-ES" b="0" dirty="0">
              <a:solidFill>
                <a:srgbClr val="000000"/>
              </a:solidFill>
              <a:latin typeface="+mn-lt"/>
            </a:endParaRPr>
          </a:p>
          <a:p>
            <a:pPr algn="just" eaLnBrk="1" fontAlgn="base" hangingPunct="1">
              <a:spcBef>
                <a:spcPct val="20000"/>
              </a:spcBef>
              <a:spcAft>
                <a:spcPct val="0"/>
              </a:spcAft>
              <a:buFont typeface="Symbol" pitchFamily="18" charset="2"/>
              <a:buChar char="·"/>
            </a:pPr>
            <a:r>
              <a:rPr lang="es-ES" dirty="0">
                <a:solidFill>
                  <a:srgbClr val="000000"/>
                </a:solidFill>
                <a:latin typeface="+mn-lt"/>
              </a:rPr>
              <a:t>Nombre Actual</a:t>
            </a:r>
            <a:r>
              <a:rPr lang="es-ES" b="0" dirty="0">
                <a:solidFill>
                  <a:srgbClr val="000000"/>
                </a:solidFill>
                <a:latin typeface="+mn-lt"/>
              </a:rPr>
              <a:t>: Es el nombre con el cual el servidor guardo este </a:t>
            </a:r>
            <a:r>
              <a:rPr lang="es-ES" b="0" dirty="0" smtClean="0">
                <a:solidFill>
                  <a:srgbClr val="000000"/>
                </a:solidFill>
                <a:latin typeface="+mn-lt"/>
              </a:rPr>
              <a:t>archivo, compuesto por la </a:t>
            </a:r>
            <a:r>
              <a:rPr lang="es-ES" dirty="0" smtClean="0">
                <a:solidFill>
                  <a:srgbClr val="000000"/>
                </a:solidFill>
                <a:latin typeface="+mn-lt"/>
              </a:rPr>
              <a:t>Fecha</a:t>
            </a:r>
            <a:r>
              <a:rPr lang="es-ES" dirty="0">
                <a:solidFill>
                  <a:srgbClr val="000000"/>
                </a:solidFill>
                <a:latin typeface="+mn-lt"/>
              </a:rPr>
              <a:t>, hora y </a:t>
            </a:r>
            <a:r>
              <a:rPr lang="es-ES" dirty="0" smtClean="0">
                <a:solidFill>
                  <a:srgbClr val="000000"/>
                </a:solidFill>
                <a:latin typeface="+mn-lt"/>
              </a:rPr>
              <a:t>el número de sujeto  obligado </a:t>
            </a:r>
          </a:p>
          <a:p>
            <a:pPr algn="just" eaLnBrk="1" fontAlgn="base" hangingPunct="1">
              <a:spcBef>
                <a:spcPct val="20000"/>
              </a:spcBef>
              <a:spcAft>
                <a:spcPct val="0"/>
              </a:spcAft>
              <a:buFont typeface="Symbol" pitchFamily="18" charset="2"/>
              <a:buChar char="·"/>
            </a:pPr>
            <a:r>
              <a:rPr lang="es-ES" dirty="0" smtClean="0">
                <a:solidFill>
                  <a:srgbClr val="000000"/>
                </a:solidFill>
                <a:latin typeface="+mn-lt"/>
              </a:rPr>
              <a:t>Fecha </a:t>
            </a:r>
            <a:r>
              <a:rPr lang="es-ES" dirty="0">
                <a:solidFill>
                  <a:srgbClr val="000000"/>
                </a:solidFill>
                <a:latin typeface="+mn-lt"/>
              </a:rPr>
              <a:t>de Envío</a:t>
            </a:r>
            <a:r>
              <a:rPr lang="es-ES" b="0" dirty="0">
                <a:solidFill>
                  <a:srgbClr val="000000"/>
                </a:solidFill>
                <a:latin typeface="+mn-lt"/>
              </a:rPr>
              <a:t>: Es la fecha en </a:t>
            </a:r>
            <a:r>
              <a:rPr lang="es-ES" b="0" dirty="0" smtClean="0">
                <a:solidFill>
                  <a:srgbClr val="000000"/>
                </a:solidFill>
                <a:latin typeface="+mn-lt"/>
              </a:rPr>
              <a:t>que, </a:t>
            </a:r>
            <a:r>
              <a:rPr lang="es-ES" b="0" dirty="0">
                <a:solidFill>
                  <a:srgbClr val="000000"/>
                </a:solidFill>
                <a:latin typeface="+mn-lt"/>
              </a:rPr>
              <a:t>el archivo fue </a:t>
            </a:r>
            <a:r>
              <a:rPr lang="es-ES" b="0" dirty="0" smtClean="0">
                <a:solidFill>
                  <a:srgbClr val="000000"/>
                </a:solidFill>
                <a:latin typeface="+mn-lt"/>
              </a:rPr>
              <a:t>recibido por el  </a:t>
            </a:r>
            <a:r>
              <a:rPr lang="es-ES" b="0" dirty="0">
                <a:solidFill>
                  <a:srgbClr val="000000"/>
                </a:solidFill>
                <a:latin typeface="+mn-lt"/>
              </a:rPr>
              <a:t>servidor.</a:t>
            </a:r>
          </a:p>
          <a:p>
            <a:pPr algn="just" eaLnBrk="1" fontAlgn="base" hangingPunct="1">
              <a:spcBef>
                <a:spcPct val="20000"/>
              </a:spcBef>
              <a:spcAft>
                <a:spcPct val="0"/>
              </a:spcAft>
              <a:buFont typeface="Symbol" pitchFamily="18" charset="2"/>
              <a:buChar char="·"/>
            </a:pPr>
            <a:r>
              <a:rPr lang="es-ES" dirty="0">
                <a:solidFill>
                  <a:srgbClr val="000000"/>
                </a:solidFill>
                <a:latin typeface="+mn-lt"/>
              </a:rPr>
              <a:t>Tamaño</a:t>
            </a:r>
            <a:r>
              <a:rPr lang="es-ES" b="0" dirty="0">
                <a:solidFill>
                  <a:srgbClr val="000000"/>
                </a:solidFill>
                <a:latin typeface="+mn-lt"/>
              </a:rPr>
              <a:t>: Tamaño del </a:t>
            </a:r>
            <a:r>
              <a:rPr lang="es-ES" b="0" dirty="0" smtClean="0">
                <a:solidFill>
                  <a:srgbClr val="000000"/>
                </a:solidFill>
                <a:latin typeface="+mn-lt"/>
              </a:rPr>
              <a:t>archivo</a:t>
            </a:r>
            <a:endParaRPr lang="es-ES" b="0" dirty="0">
              <a:solidFill>
                <a:srgbClr val="000000"/>
              </a:solidFill>
              <a:latin typeface="+mn-lt"/>
            </a:endParaRPr>
          </a:p>
        </p:txBody>
      </p:sp>
      <p:sp>
        <p:nvSpPr>
          <p:cNvPr id="7" name="Line 4"/>
          <p:cNvSpPr>
            <a:spLocks noChangeShapeType="1"/>
          </p:cNvSpPr>
          <p:nvPr/>
        </p:nvSpPr>
        <p:spPr bwMode="auto">
          <a:xfrm flipV="1">
            <a:off x="3851919" y="2103824"/>
            <a:ext cx="504057" cy="555730"/>
          </a:xfrm>
          <a:prstGeom prst="line">
            <a:avLst/>
          </a:prstGeom>
          <a:ln>
            <a:prstDash val="dash"/>
            <a:headEnd/>
            <a:tailEnd type="triangle" w="med" len="med"/>
          </a:ln>
          <a:effectLst>
            <a:glow rad="228600">
              <a:schemeClr val="accent6">
                <a:satMod val="175000"/>
                <a:alpha val="40000"/>
              </a:schemeClr>
            </a:glow>
            <a:outerShdw blurRad="40000" dist="23000" dir="5400000" rotWithShape="0">
              <a:srgbClr val="000000">
                <a:alpha val="35000"/>
              </a:srgbClr>
            </a:outerShdw>
          </a:effectLst>
          <a:extLst/>
        </p:spPr>
        <p:style>
          <a:lnRef idx="3">
            <a:schemeClr val="accent6"/>
          </a:lnRef>
          <a:fillRef idx="0">
            <a:schemeClr val="accent6"/>
          </a:fillRef>
          <a:effectRef idx="2">
            <a:schemeClr val="accent6"/>
          </a:effectRef>
          <a:fontRef idx="minor">
            <a:schemeClr val="tx1"/>
          </a:fontRef>
        </p:style>
        <p:txBody>
          <a:bodyPr/>
          <a:lstStyle/>
          <a:p>
            <a:pPr algn="ctr" fontAlgn="base">
              <a:spcBef>
                <a:spcPct val="20000"/>
              </a:spcBef>
              <a:spcAft>
                <a:spcPct val="0"/>
              </a:spcAft>
            </a:pPr>
            <a:endParaRPr lang="es-MX" sz="1400" b="1">
              <a:solidFill>
                <a:srgbClr val="000000"/>
              </a:solidFill>
            </a:endParaRPr>
          </a:p>
        </p:txBody>
      </p:sp>
      <p:sp>
        <p:nvSpPr>
          <p:cNvPr id="6" name="Line 3"/>
          <p:cNvSpPr>
            <a:spLocks noChangeShapeType="1"/>
          </p:cNvSpPr>
          <p:nvPr/>
        </p:nvSpPr>
        <p:spPr bwMode="auto">
          <a:xfrm flipH="1" flipV="1">
            <a:off x="5018881" y="1988840"/>
            <a:ext cx="1371600" cy="685800"/>
          </a:xfrm>
          <a:prstGeom prst="line">
            <a:avLst/>
          </a:prstGeom>
          <a:ln>
            <a:prstDash val="dash"/>
            <a:headEnd/>
            <a:tailEnd type="triangle" w="med" len="med"/>
          </a:ln>
          <a:effectLst>
            <a:glow rad="228600">
              <a:schemeClr val="accent6">
                <a:satMod val="175000"/>
                <a:alpha val="40000"/>
              </a:schemeClr>
            </a:glow>
            <a:outerShdw blurRad="40000" dist="23000" dir="5400000" rotWithShape="0">
              <a:srgbClr val="000000">
                <a:alpha val="35000"/>
              </a:srgbClr>
            </a:outerShdw>
          </a:effectLst>
          <a:extLst/>
        </p:spPr>
        <p:style>
          <a:lnRef idx="3">
            <a:schemeClr val="accent6"/>
          </a:lnRef>
          <a:fillRef idx="0">
            <a:schemeClr val="accent6"/>
          </a:fillRef>
          <a:effectRef idx="2">
            <a:schemeClr val="accent6"/>
          </a:effectRef>
          <a:fontRef idx="minor">
            <a:schemeClr val="tx1"/>
          </a:fontRef>
        </p:style>
        <p:txBody>
          <a:bodyPr/>
          <a:lstStyle/>
          <a:p>
            <a:pPr algn="ctr" fontAlgn="base">
              <a:spcBef>
                <a:spcPct val="20000"/>
              </a:spcBef>
              <a:spcAft>
                <a:spcPct val="0"/>
              </a:spcAft>
            </a:pPr>
            <a:endParaRPr lang="es-MX" sz="1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 Box 6"/>
          <p:cNvSpPr txBox="1">
            <a:spLocks noChangeArrowheads="1"/>
          </p:cNvSpPr>
          <p:nvPr/>
        </p:nvSpPr>
        <p:spPr bwMode="auto">
          <a:xfrm>
            <a:off x="6156176" y="2714624"/>
            <a:ext cx="2160240" cy="554209"/>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algn="ctr" eaLnBrk="1" fontAlgn="base" hangingPunct="1">
              <a:spcBef>
                <a:spcPct val="20000"/>
              </a:spcBef>
              <a:spcAft>
                <a:spcPts val="1000"/>
              </a:spcAft>
            </a:pPr>
            <a:r>
              <a:rPr lang="es-ES" sz="1600" b="0" dirty="0">
                <a:solidFill>
                  <a:srgbClr val="000000"/>
                </a:solidFill>
                <a:latin typeface="+mn-lt"/>
              </a:rPr>
              <a:t>Nombre del archivo seleccionado</a:t>
            </a:r>
            <a:endParaRPr lang="es-ES" sz="1600" dirty="0">
              <a:solidFill>
                <a:srgbClr val="000000"/>
              </a:solidFill>
              <a:latin typeface="+mn-lt"/>
            </a:endParaRPr>
          </a:p>
        </p:txBody>
      </p:sp>
      <p:sp>
        <p:nvSpPr>
          <p:cNvPr id="8" name="Text Box 5"/>
          <p:cNvSpPr txBox="1">
            <a:spLocks noChangeArrowheads="1"/>
          </p:cNvSpPr>
          <p:nvPr/>
        </p:nvSpPr>
        <p:spPr bwMode="auto">
          <a:xfrm>
            <a:off x="2843808" y="2676620"/>
            <a:ext cx="2303140" cy="1184427"/>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eaLnBrk="1" fontAlgn="base" hangingPunct="1">
              <a:spcBef>
                <a:spcPct val="20000"/>
              </a:spcBef>
              <a:spcAft>
                <a:spcPts val="1000"/>
              </a:spcAft>
            </a:pPr>
            <a:r>
              <a:rPr lang="es-ES" sz="1600" dirty="0" smtClean="0">
                <a:solidFill>
                  <a:srgbClr val="000000"/>
                </a:solidFill>
                <a:latin typeface="+mn-lt"/>
              </a:rPr>
              <a:t>6.-Oprima</a:t>
            </a:r>
            <a:r>
              <a:rPr lang="es-ES" sz="1600" b="0" dirty="0" smtClean="0">
                <a:solidFill>
                  <a:srgbClr val="000000"/>
                </a:solidFill>
                <a:latin typeface="+mn-lt"/>
              </a:rPr>
              <a:t> el botón </a:t>
            </a:r>
            <a:r>
              <a:rPr lang="es-ES" sz="1600" dirty="0" smtClean="0">
                <a:solidFill>
                  <a:srgbClr val="000000"/>
                </a:solidFill>
                <a:latin typeface="+mn-lt"/>
              </a:rPr>
              <a:t>Aceptar</a:t>
            </a:r>
            <a:r>
              <a:rPr lang="es-ES" sz="1600" b="0" dirty="0" smtClean="0">
                <a:solidFill>
                  <a:srgbClr val="000000"/>
                </a:solidFill>
                <a:latin typeface="+mn-lt"/>
              </a:rPr>
              <a:t> para que, </a:t>
            </a:r>
            <a:r>
              <a:rPr lang="es-ES" sz="1600" b="0" dirty="0">
                <a:solidFill>
                  <a:srgbClr val="000000"/>
                </a:solidFill>
                <a:latin typeface="+mn-lt"/>
              </a:rPr>
              <a:t>el servidor reciba el archivo que </a:t>
            </a:r>
            <a:r>
              <a:rPr lang="es-ES" sz="1600" b="0" dirty="0" smtClean="0">
                <a:solidFill>
                  <a:srgbClr val="000000"/>
                </a:solidFill>
                <a:latin typeface="+mn-lt"/>
              </a:rPr>
              <a:t>seleccionó</a:t>
            </a:r>
            <a:endParaRPr lang="es-ES" sz="1600" dirty="0">
              <a:solidFill>
                <a:srgbClr val="000000"/>
              </a:solidFill>
              <a:latin typeface="+mn-lt"/>
            </a:endParaRPr>
          </a:p>
        </p:txBody>
      </p:sp>
    </p:spTree>
    <p:extLst>
      <p:ext uri="{BB962C8B-B14F-4D97-AF65-F5344CB8AC3E}">
        <p14:creationId xmlns:p14="http://schemas.microsoft.com/office/powerpoint/2010/main" val="1331057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1 Grupo"/>
          <p:cNvGrpSpPr>
            <a:grpSpLocks/>
          </p:cNvGrpSpPr>
          <p:nvPr/>
        </p:nvGrpSpPr>
        <p:grpSpPr bwMode="auto">
          <a:xfrm>
            <a:off x="580486" y="1098407"/>
            <a:ext cx="7291032" cy="2402601"/>
            <a:chOff x="1689277" y="1576573"/>
            <a:chExt cx="6700271" cy="1570634"/>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360" y="1576573"/>
              <a:ext cx="2289175" cy="993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1689277" y="1640864"/>
              <a:ext cx="2225066" cy="507050"/>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eaLnBrk="1" fontAlgn="base" hangingPunct="1">
                <a:spcBef>
                  <a:spcPct val="20000"/>
                </a:spcBef>
                <a:spcAft>
                  <a:spcPts val="1000"/>
                </a:spcAft>
              </a:pPr>
              <a:r>
                <a:rPr lang="es-ES" b="0" dirty="0" smtClean="0">
                  <a:solidFill>
                    <a:srgbClr val="000000"/>
                  </a:solidFill>
                  <a:latin typeface="+mn-lt"/>
                </a:rPr>
                <a:t>La Pantalla muestra la lista de archivos pendientes de </a:t>
              </a:r>
              <a:r>
                <a:rPr lang="es-ES" b="0" dirty="0">
                  <a:solidFill>
                    <a:srgbClr val="000000"/>
                  </a:solidFill>
                  <a:latin typeface="+mn-lt"/>
                </a:rPr>
                <a:t>procesar</a:t>
              </a:r>
              <a:endParaRPr lang="es-ES" dirty="0">
                <a:solidFill>
                  <a:srgbClr val="000000"/>
                </a:solidFill>
                <a:latin typeface="+mn-lt"/>
              </a:endParaRPr>
            </a:p>
          </p:txBody>
        </p:sp>
        <p:sp>
          <p:nvSpPr>
            <p:cNvPr id="9" name="Text Box 5"/>
            <p:cNvSpPr txBox="1">
              <a:spLocks noChangeArrowheads="1"/>
            </p:cNvSpPr>
            <p:nvPr/>
          </p:nvSpPr>
          <p:spPr bwMode="auto">
            <a:xfrm>
              <a:off x="6085284" y="2427372"/>
              <a:ext cx="2304264" cy="71983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lvl1pPr eaLnBrk="0" hangingPunct="0">
                <a:defRPr sz="1400" b="1">
                  <a:solidFill>
                    <a:schemeClr val="tx1"/>
                  </a:solidFill>
                  <a:latin typeface="Arial Narrow" pitchFamily="34" charset="0"/>
                </a:defRPr>
              </a:lvl1pPr>
              <a:lvl2pPr marL="742950" indent="-285750" eaLnBrk="0" hangingPunct="0">
                <a:defRPr sz="1400" b="1">
                  <a:solidFill>
                    <a:schemeClr val="tx1"/>
                  </a:solidFill>
                  <a:latin typeface="Arial Narrow" pitchFamily="34" charset="0"/>
                </a:defRPr>
              </a:lvl2pPr>
              <a:lvl3pPr marL="1143000" indent="-228600" eaLnBrk="0" hangingPunct="0">
                <a:defRPr sz="1400" b="1">
                  <a:solidFill>
                    <a:schemeClr val="tx1"/>
                  </a:solidFill>
                  <a:latin typeface="Arial Narrow" pitchFamily="34" charset="0"/>
                </a:defRPr>
              </a:lvl3pPr>
              <a:lvl4pPr marL="1600200" indent="-228600" eaLnBrk="0" hangingPunct="0">
                <a:defRPr sz="1400" b="1">
                  <a:solidFill>
                    <a:schemeClr val="tx1"/>
                  </a:solidFill>
                  <a:latin typeface="Arial Narrow" pitchFamily="34" charset="0"/>
                </a:defRPr>
              </a:lvl4pPr>
              <a:lvl5pPr marL="2057400" indent="-228600" eaLnBrk="0" hangingPunct="0">
                <a:defRPr sz="1400" b="1">
                  <a:solidFill>
                    <a:schemeClr val="tx1"/>
                  </a:solidFill>
                  <a:latin typeface="Arial Narrow" pitchFamily="34" charset="0"/>
                </a:defRPr>
              </a:lvl5pPr>
              <a:lvl6pPr marL="2514600" indent="-228600" algn="ctr" eaLnBrk="0" fontAlgn="base" hangingPunct="0">
                <a:spcBef>
                  <a:spcPct val="20000"/>
                </a:spcBef>
                <a:spcAft>
                  <a:spcPct val="0"/>
                </a:spcAft>
                <a:defRPr sz="1400" b="1">
                  <a:solidFill>
                    <a:schemeClr val="tx1"/>
                  </a:solidFill>
                  <a:latin typeface="Arial Narrow" pitchFamily="34" charset="0"/>
                </a:defRPr>
              </a:lvl6pPr>
              <a:lvl7pPr marL="2971800" indent="-228600" algn="ctr" eaLnBrk="0" fontAlgn="base" hangingPunct="0">
                <a:spcBef>
                  <a:spcPct val="20000"/>
                </a:spcBef>
                <a:spcAft>
                  <a:spcPct val="0"/>
                </a:spcAft>
                <a:defRPr sz="1400" b="1">
                  <a:solidFill>
                    <a:schemeClr val="tx1"/>
                  </a:solidFill>
                  <a:latin typeface="Arial Narrow" pitchFamily="34" charset="0"/>
                </a:defRPr>
              </a:lvl7pPr>
              <a:lvl8pPr marL="3429000" indent="-228600" algn="ctr" eaLnBrk="0" fontAlgn="base" hangingPunct="0">
                <a:spcBef>
                  <a:spcPct val="20000"/>
                </a:spcBef>
                <a:spcAft>
                  <a:spcPct val="0"/>
                </a:spcAft>
                <a:defRPr sz="1400" b="1">
                  <a:solidFill>
                    <a:schemeClr val="tx1"/>
                  </a:solidFill>
                  <a:latin typeface="Arial Narrow" pitchFamily="34" charset="0"/>
                </a:defRPr>
              </a:lvl8pPr>
              <a:lvl9pPr marL="3886200" indent="-228600" algn="ctr" eaLnBrk="0" fontAlgn="base" hangingPunct="0">
                <a:spcBef>
                  <a:spcPct val="20000"/>
                </a:spcBef>
                <a:spcAft>
                  <a:spcPct val="0"/>
                </a:spcAft>
                <a:defRPr sz="1400" b="1">
                  <a:solidFill>
                    <a:schemeClr val="tx1"/>
                  </a:solidFill>
                  <a:latin typeface="Arial Narrow" pitchFamily="34" charset="0"/>
                </a:defRPr>
              </a:lvl9pPr>
            </a:lstStyle>
            <a:p>
              <a:pPr algn="ctr" eaLnBrk="1" fontAlgn="base" hangingPunct="1">
                <a:spcBef>
                  <a:spcPct val="20000"/>
                </a:spcBef>
                <a:spcAft>
                  <a:spcPts val="1000"/>
                </a:spcAft>
              </a:pPr>
              <a:r>
                <a:rPr lang="es-ES" sz="1600" dirty="0" smtClean="0">
                  <a:solidFill>
                    <a:srgbClr val="000000"/>
                  </a:solidFill>
                  <a:latin typeface="+mn-lt"/>
                </a:rPr>
                <a:t>7.-</a:t>
              </a:r>
              <a:r>
                <a:rPr lang="es-ES" sz="1600" b="0" dirty="0" smtClean="0">
                  <a:solidFill>
                    <a:srgbClr val="000000"/>
                  </a:solidFill>
                  <a:latin typeface="+mn-lt"/>
                </a:rPr>
                <a:t>Si, requiere subir otro archivo, </a:t>
              </a:r>
              <a:r>
                <a:rPr lang="es-ES" sz="1600" b="0" dirty="0">
                  <a:solidFill>
                    <a:srgbClr val="000000"/>
                  </a:solidFill>
                  <a:latin typeface="+mn-lt"/>
                </a:rPr>
                <a:t>o</a:t>
              </a:r>
              <a:r>
                <a:rPr lang="es-ES" sz="1600" b="0" dirty="0" smtClean="0">
                  <a:solidFill>
                    <a:srgbClr val="000000"/>
                  </a:solidFill>
                  <a:latin typeface="+mn-lt"/>
                </a:rPr>
                <a:t>prima el botón </a:t>
              </a:r>
              <a:r>
                <a:rPr lang="es-ES" sz="1600" dirty="0" smtClean="0">
                  <a:solidFill>
                    <a:srgbClr val="000000"/>
                  </a:solidFill>
                  <a:latin typeface="+mn-lt"/>
                </a:rPr>
                <a:t>regresar</a:t>
              </a:r>
              <a:r>
                <a:rPr lang="es-ES" sz="1600" b="0" dirty="0" smtClean="0">
                  <a:solidFill>
                    <a:srgbClr val="000000"/>
                  </a:solidFill>
                  <a:latin typeface="+mn-lt"/>
                </a:rPr>
                <a:t> e inicie los pasos antes mencionados</a:t>
              </a:r>
              <a:endParaRPr lang="es-ES" sz="1600" dirty="0">
                <a:solidFill>
                  <a:srgbClr val="000000"/>
                </a:solidFill>
                <a:latin typeface="+mn-lt"/>
              </a:endParaRPr>
            </a:p>
          </p:txBody>
        </p:sp>
      </p:grpSp>
      <p:sp>
        <p:nvSpPr>
          <p:cNvPr id="11" name="Rectangle 7"/>
          <p:cNvSpPr>
            <a:spLocks noChangeArrowheads="1"/>
          </p:cNvSpPr>
          <p:nvPr/>
        </p:nvSpPr>
        <p:spPr bwMode="auto">
          <a:xfrm>
            <a:off x="467544" y="4504184"/>
            <a:ext cx="2752807" cy="132343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anchor="ctr">
            <a:spAutoFit/>
          </a:bodyPr>
          <a:lstStyle/>
          <a:p>
            <a:pPr algn="just" eaLnBrk="0" fontAlgn="base" hangingPunct="0">
              <a:spcBef>
                <a:spcPct val="20000"/>
              </a:spcBef>
              <a:spcAft>
                <a:spcPct val="0"/>
              </a:spcAft>
              <a:defRPr/>
            </a:pPr>
            <a:r>
              <a:rPr lang="es-ES_tradnl" sz="1600" b="1" dirty="0" smtClean="0">
                <a:solidFill>
                  <a:srgbClr val="000000"/>
                </a:solidFill>
                <a:ea typeface="Times New Roman" pitchFamily="18" charset="0"/>
              </a:rPr>
              <a:t>8.-</a:t>
            </a:r>
            <a:r>
              <a:rPr lang="es-ES_tradnl" sz="1600" dirty="0" smtClean="0">
                <a:solidFill>
                  <a:srgbClr val="000000"/>
                </a:solidFill>
                <a:ea typeface="Times New Roman" pitchFamily="18" charset="0"/>
              </a:rPr>
              <a:t>Una </a:t>
            </a:r>
            <a:r>
              <a:rPr lang="es-ES_tradnl" sz="1600" dirty="0">
                <a:solidFill>
                  <a:srgbClr val="000000"/>
                </a:solidFill>
                <a:ea typeface="Times New Roman" pitchFamily="18" charset="0"/>
              </a:rPr>
              <a:t>vez </a:t>
            </a:r>
            <a:r>
              <a:rPr lang="es-ES_tradnl" sz="1600" dirty="0" smtClean="0">
                <a:solidFill>
                  <a:srgbClr val="000000"/>
                </a:solidFill>
                <a:ea typeface="Times New Roman" pitchFamily="18" charset="0"/>
              </a:rPr>
              <a:t>que, los archivos se procesan los resultados se revisan en el menú principal seleccionando la opción </a:t>
            </a:r>
            <a:r>
              <a:rPr lang="es-ES_tradnl" sz="1600" b="1" dirty="0" smtClean="0">
                <a:solidFill>
                  <a:srgbClr val="000000"/>
                </a:solidFill>
                <a:ea typeface="Times New Roman" pitchFamily="18" charset="0"/>
              </a:rPr>
              <a:t>Lista  </a:t>
            </a:r>
            <a:r>
              <a:rPr lang="es-ES_tradnl" sz="1600" b="1" dirty="0">
                <a:solidFill>
                  <a:srgbClr val="000000"/>
                </a:solidFill>
                <a:ea typeface="Times New Roman" pitchFamily="18" charset="0"/>
              </a:rPr>
              <a:t>de </a:t>
            </a:r>
            <a:r>
              <a:rPr lang="es-ES_tradnl" sz="1600" b="1" dirty="0" smtClean="0">
                <a:solidFill>
                  <a:srgbClr val="000000"/>
                </a:solidFill>
                <a:ea typeface="Times New Roman" pitchFamily="18" charset="0"/>
              </a:rPr>
              <a:t>Archivos</a:t>
            </a:r>
          </a:p>
        </p:txBody>
      </p:sp>
      <p:sp>
        <p:nvSpPr>
          <p:cNvPr id="13" name="Rectangle 2"/>
          <p:cNvSpPr>
            <a:spLocks noGrp="1" noChangeArrowheads="1"/>
          </p:cNvSpPr>
          <p:nvPr>
            <p:ph type="title"/>
          </p:nvPr>
        </p:nvSpPr>
        <p:spPr>
          <a:xfrm>
            <a:off x="1363663" y="166688"/>
            <a:ext cx="6408737" cy="366712"/>
          </a:xfrm>
        </p:spPr>
        <p:txBody>
          <a:bodyPr/>
          <a:lstStyle/>
          <a:p>
            <a:pPr eaLnBrk="1" hangingPunct="1"/>
            <a:r>
              <a:rPr lang="es-MX" sz="1800" dirty="0" smtClean="0"/>
              <a:t>Monitoreo de archivos</a:t>
            </a:r>
            <a:endParaRPr lang="es-ES" sz="1800" dirty="0" smtClean="0"/>
          </a:p>
        </p:txBody>
      </p:sp>
      <p:sp>
        <p:nvSpPr>
          <p:cNvPr id="15" name="14 Medio marco"/>
          <p:cNvSpPr/>
          <p:nvPr/>
        </p:nvSpPr>
        <p:spPr>
          <a:xfrm>
            <a:off x="4211960" y="2390464"/>
            <a:ext cx="1100088" cy="456242"/>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tx1"/>
              </a:solidFill>
            </a:endParaRPr>
          </a:p>
        </p:txBody>
      </p:sp>
      <p:sp>
        <p:nvSpPr>
          <p:cNvPr id="18" name="17 Medio marco"/>
          <p:cNvSpPr/>
          <p:nvPr/>
        </p:nvSpPr>
        <p:spPr>
          <a:xfrm rot="7897859">
            <a:off x="3266698" y="4891845"/>
            <a:ext cx="944348" cy="548117"/>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tx1"/>
              </a:solidFill>
            </a:endParaRPr>
          </a:p>
        </p:txBody>
      </p:sp>
      <p:sp>
        <p:nvSpPr>
          <p:cNvPr id="19" name="18 Rectángulo"/>
          <p:cNvSpPr/>
          <p:nvPr/>
        </p:nvSpPr>
        <p:spPr>
          <a:xfrm>
            <a:off x="580485" y="2492896"/>
            <a:ext cx="2839387" cy="1106970"/>
          </a:xfrm>
          <a:prstGeom prst="rect">
            <a:avLst/>
          </a:prstGeom>
        </p:spPr>
        <p:txBody>
          <a:bodyPr wrap="square">
            <a:spAutoFit/>
          </a:bodyPr>
          <a:lstStyle/>
          <a:p>
            <a:pPr algn="ctr" fontAlgn="base">
              <a:spcBef>
                <a:spcPct val="20000"/>
              </a:spcBef>
              <a:spcAft>
                <a:spcPts val="1000"/>
              </a:spcAft>
              <a:defRPr/>
            </a:pPr>
            <a:r>
              <a:rPr lang="es-ES_tradnl" dirty="0">
                <a:solidFill>
                  <a:srgbClr val="800000"/>
                </a:solidFill>
                <a:latin typeface="Comic Sans MS" pitchFamily="66" charset="0"/>
              </a:rPr>
              <a:t>Importante </a:t>
            </a:r>
          </a:p>
          <a:p>
            <a:pPr algn="ctr" fontAlgn="base">
              <a:spcBef>
                <a:spcPct val="20000"/>
              </a:spcBef>
              <a:spcAft>
                <a:spcPts val="1000"/>
              </a:spcAft>
              <a:defRPr/>
            </a:pPr>
            <a:r>
              <a:rPr lang="es-ES_tradnl" dirty="0">
                <a:solidFill>
                  <a:srgbClr val="800000"/>
                </a:solidFill>
                <a:latin typeface="Comic Sans MS" pitchFamily="66" charset="0"/>
              </a:rPr>
              <a:t> El sistema solo acepta un archivo a la vez.</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933056"/>
            <a:ext cx="435564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6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b="1" kern="0" dirty="0"/>
              <a:t>Conformación de un archivo de Texto y colocación del encabezado</a:t>
            </a:r>
            <a:endParaRPr lang="es-ES" sz="1800" dirty="0" smtClean="0"/>
          </a:p>
        </p:txBody>
      </p:sp>
      <p:sp>
        <p:nvSpPr>
          <p:cNvPr id="8" name="Rectangle 4"/>
          <p:cNvSpPr txBox="1">
            <a:spLocks noChangeArrowheads="1"/>
          </p:cNvSpPr>
          <p:nvPr/>
        </p:nvSpPr>
        <p:spPr>
          <a:xfrm>
            <a:off x="936272" y="980728"/>
            <a:ext cx="7223125" cy="830263"/>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600" dirty="0" smtClean="0">
                <a:latin typeface="Arial" charset="0"/>
                <a:ea typeface="Times New Roman" pitchFamily="18" charset="0"/>
                <a:cs typeface="Arial" charset="0"/>
                <a:hlinkClick r:id="rId2" action="ppaction://hlinkfile"/>
              </a:rPr>
              <a:t>ACUERDO POR EL QUE SE ESTABLECEN LOS MEDIOS PARA EL SUMINISTRO, INTERCAMBIO Y SISTEMATIZACIÓN </a:t>
            </a:r>
            <a:r>
              <a:rPr lang="es-ES" sz="1600" dirty="0" smtClean="0">
                <a:latin typeface="Arial" charset="0"/>
                <a:ea typeface="Times New Roman" pitchFamily="18" charset="0"/>
                <a:cs typeface="Arial" charset="0"/>
                <a:hlinkClick r:id="rId2" action="ppaction://hlinkfile"/>
              </a:rPr>
              <a:t/>
            </a:r>
            <a:br>
              <a:rPr lang="es-ES" sz="1600" dirty="0" smtClean="0">
                <a:latin typeface="Arial" charset="0"/>
                <a:ea typeface="Times New Roman" pitchFamily="18" charset="0"/>
                <a:cs typeface="Arial" charset="0"/>
                <a:hlinkClick r:id="rId2" action="ppaction://hlinkfile"/>
              </a:rPr>
            </a:br>
            <a:r>
              <a:rPr lang="es-ES_tradnl" sz="1600" dirty="0" smtClean="0">
                <a:latin typeface="Arial" charset="0"/>
                <a:ea typeface="Times New Roman" pitchFamily="18" charset="0"/>
                <a:cs typeface="Arial" charset="0"/>
                <a:hlinkClick r:id="rId2" action="ppaction://hlinkfile"/>
              </a:rPr>
              <a:t>DE INFORMACIÓN AL REGISTRO PÚBLICO VEHICULAR</a:t>
            </a:r>
          </a:p>
        </p:txBody>
      </p:sp>
      <p:sp>
        <p:nvSpPr>
          <p:cNvPr id="9" name="Rectangle 4"/>
          <p:cNvSpPr>
            <a:spLocks noChangeArrowheads="1"/>
          </p:cNvSpPr>
          <p:nvPr/>
        </p:nvSpPr>
        <p:spPr bwMode="auto">
          <a:xfrm>
            <a:off x="357188" y="1949353"/>
            <a:ext cx="8501062" cy="3493264"/>
          </a:xfrm>
          <a:prstGeom prst="rect">
            <a:avLst/>
          </a:prstGeom>
          <a:solidFill>
            <a:schemeClr val="bg1"/>
          </a:solidFill>
          <a:ln w="9525">
            <a:noFill/>
            <a:miter lim="800000"/>
            <a:headEnd/>
            <a:tailEnd/>
          </a:ln>
          <a:effectLst>
            <a:prstShdw prst="shdw17" dist="17961" dir="2700000">
              <a:schemeClr val="accent1">
                <a:gamma/>
                <a:shade val="60000"/>
                <a:invGamma/>
              </a:schemeClr>
            </a:prstShdw>
          </a:effectLst>
        </p:spPr>
        <p:txBody>
          <a:bodyPr lIns="457056" bIns="0" anchor="ctr">
            <a:spAutoFit/>
          </a:bodyPr>
          <a:lstStyle/>
          <a:p>
            <a:pPr algn="just" eaLnBrk="0" hangingPunct="0">
              <a:defRPr/>
            </a:pPr>
            <a:r>
              <a:rPr lang="es-MX" sz="1600" b="1" dirty="0">
                <a:latin typeface="+mn-lt"/>
                <a:cs typeface="Arial" pitchFamily="34" charset="0"/>
              </a:rPr>
              <a:t>C</a:t>
            </a:r>
            <a:r>
              <a:rPr lang="es-MX" sz="1600" b="1" dirty="0" bmk="">
                <a:latin typeface="+mn-lt"/>
                <a:cs typeface="Arial" pitchFamily="34" charset="0"/>
              </a:rPr>
              <a:t>onformación del archivo para enviar información a través de carga </a:t>
            </a:r>
            <a:r>
              <a:rPr lang="es-MX" sz="1600" b="1" dirty="0" smtClean="0" bmk="">
                <a:latin typeface="+mn-lt"/>
                <a:cs typeface="Arial" pitchFamily="34" charset="0"/>
              </a:rPr>
              <a:t>masiva</a:t>
            </a:r>
          </a:p>
          <a:p>
            <a:pPr algn="just" eaLnBrk="0" hangingPunct="0">
              <a:defRPr/>
            </a:pPr>
            <a:r>
              <a:rPr lang="es-MX" sz="1600" b="1" dirty="0" smtClean="0">
                <a:latin typeface="+mn-lt"/>
                <a:cs typeface="Arial" pitchFamily="34" charset="0"/>
              </a:rPr>
              <a:t> </a:t>
            </a:r>
            <a:endParaRPr lang="es-MX" sz="1600" b="1" dirty="0">
              <a:latin typeface="+mn-lt"/>
              <a:cs typeface="Arial" pitchFamily="34" charset="0"/>
            </a:endParaRPr>
          </a:p>
          <a:p>
            <a:pPr algn="just" eaLnBrk="0" hangingPunct="0">
              <a:defRPr/>
            </a:pPr>
            <a:r>
              <a:rPr lang="es-ES" sz="1600" dirty="0">
                <a:latin typeface="+mn-lt"/>
                <a:ea typeface="Times New Roman" pitchFamily="18" charset="0"/>
              </a:rPr>
              <a:t>Los sujetos obligados que opten por enviar su información vía carga masiva, conformarán archivos planos de texto (terminación.txt) en modo ASCII.  Estos archivos estarán conformados por un encabezado, el cual irá en el primer renglón de dicho archivo, y por el cuerpo del archivo, el cual contendrá todos los </a:t>
            </a:r>
            <a:r>
              <a:rPr lang="es-ES" sz="1600" dirty="0" smtClean="0">
                <a:latin typeface="+mn-lt"/>
                <a:ea typeface="Times New Roman" pitchFamily="18" charset="0"/>
              </a:rPr>
              <a:t>avisos de venta que </a:t>
            </a:r>
            <a:r>
              <a:rPr lang="es-ES" sz="1600" dirty="0">
                <a:latin typeface="+mn-lt"/>
                <a:ea typeface="Times New Roman" pitchFamily="18" charset="0"/>
              </a:rPr>
              <a:t>se quieran </a:t>
            </a:r>
            <a:r>
              <a:rPr lang="es-ES" sz="1600" dirty="0" smtClean="0">
                <a:latin typeface="+mn-lt"/>
                <a:ea typeface="Times New Roman" pitchFamily="18" charset="0"/>
              </a:rPr>
              <a:t>enviar o presentar. </a:t>
            </a:r>
            <a:r>
              <a:rPr lang="es-ES" sz="1600" dirty="0">
                <a:latin typeface="+mn-lt"/>
                <a:ea typeface="Times New Roman" pitchFamily="18" charset="0"/>
              </a:rPr>
              <a:t>Cada registro </a:t>
            </a:r>
            <a:r>
              <a:rPr lang="es-ES" sz="1600" dirty="0" smtClean="0">
                <a:latin typeface="+mn-lt"/>
                <a:ea typeface="Times New Roman" pitchFamily="18" charset="0"/>
              </a:rPr>
              <a:t>contendrá los datos obligatorios para el aviso de venta en la </a:t>
            </a:r>
            <a:r>
              <a:rPr lang="es-ES" sz="1600" dirty="0" smtClean="0">
                <a:ea typeface="Times New Roman" pitchFamily="18" charset="0"/>
              </a:rPr>
              <a:t>posición indicada separados </a:t>
            </a:r>
            <a:r>
              <a:rPr lang="es-ES" sz="1600" dirty="0">
                <a:ea typeface="Times New Roman" pitchFamily="18" charset="0"/>
              </a:rPr>
              <a:t>por el carácter pipeline </a:t>
            </a:r>
            <a:r>
              <a:rPr lang="es-ES" sz="1600" dirty="0" smtClean="0">
                <a:ea typeface="Times New Roman" pitchFamily="18" charset="0"/>
              </a:rPr>
              <a:t>“|” y al final de cada registro se</a:t>
            </a:r>
            <a:r>
              <a:rPr lang="es-ES" sz="1600" dirty="0" smtClean="0">
                <a:latin typeface="+mn-lt"/>
                <a:ea typeface="Times New Roman" pitchFamily="18" charset="0"/>
              </a:rPr>
              <a:t>parado </a:t>
            </a:r>
            <a:r>
              <a:rPr lang="es-ES" sz="1600" dirty="0">
                <a:latin typeface="+mn-lt"/>
                <a:ea typeface="Times New Roman" pitchFamily="18" charset="0"/>
              </a:rPr>
              <a:t>por el retorno de </a:t>
            </a:r>
            <a:r>
              <a:rPr lang="es-ES" sz="1600" dirty="0" smtClean="0">
                <a:latin typeface="+mn-lt"/>
                <a:ea typeface="Times New Roman" pitchFamily="18" charset="0"/>
              </a:rPr>
              <a:t>carro.</a:t>
            </a:r>
          </a:p>
          <a:p>
            <a:pPr algn="just" eaLnBrk="0" hangingPunct="0">
              <a:defRPr/>
            </a:pPr>
            <a:endParaRPr lang="es-MX" sz="1600" dirty="0">
              <a:ea typeface="Times New Roman" pitchFamily="18" charset="0"/>
            </a:endParaRPr>
          </a:p>
          <a:p>
            <a:pPr algn="just" eaLnBrk="0" hangingPunct="0">
              <a:defRPr/>
            </a:pPr>
            <a:r>
              <a:rPr lang="es-MX" sz="1600" dirty="0" smtClean="0">
                <a:latin typeface="+mn-lt"/>
                <a:ea typeface="Times New Roman" pitchFamily="18" charset="0"/>
              </a:rPr>
              <a:t>Para presentar el aviso de venta el Sujeto Obligado deberá revisar la estructura de los datos y sus validaciones en el Anexo II  de los Procedimientos de Operación del Registro Público Vehicular, disponibles en la página del REPUVE </a:t>
            </a:r>
            <a:r>
              <a:rPr lang="es-MX" sz="1600" dirty="0" smtClean="0">
                <a:latin typeface="+mn-lt"/>
                <a:ea typeface="Times New Roman" pitchFamily="18" charset="0"/>
                <a:hlinkClick r:id="rId3"/>
              </a:rPr>
              <a:t>www.repuve.gob.mx</a:t>
            </a:r>
            <a:r>
              <a:rPr lang="es-MX" sz="1600" dirty="0" smtClean="0">
                <a:latin typeface="+mn-lt"/>
                <a:ea typeface="Times New Roman" pitchFamily="18" charset="0"/>
              </a:rPr>
              <a:t> , en el Marco legal, segunda sección de los Procedimientos en cita, anexo II.</a:t>
            </a:r>
          </a:p>
          <a:p>
            <a:pPr algn="just" eaLnBrk="0" hangingPunct="0">
              <a:defRPr/>
            </a:pPr>
            <a:endParaRPr lang="es-ES" sz="1600" dirty="0" smtClean="0">
              <a:latin typeface="+mn-lt"/>
              <a:ea typeface="Times New Roman" pitchFamily="18" charset="0"/>
            </a:endParaRPr>
          </a:p>
        </p:txBody>
      </p:sp>
    </p:spTree>
    <p:extLst>
      <p:ext uri="{BB962C8B-B14F-4D97-AF65-F5344CB8AC3E}">
        <p14:creationId xmlns:p14="http://schemas.microsoft.com/office/powerpoint/2010/main" val="204449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908" y="1124744"/>
            <a:ext cx="425608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8"/>
          <p:cNvSpPr>
            <a:spLocks noChangeArrowheads="1"/>
          </p:cNvSpPr>
          <p:nvPr/>
        </p:nvSpPr>
        <p:spPr bwMode="auto">
          <a:xfrm>
            <a:off x="179512" y="770108"/>
            <a:ext cx="3456384" cy="2739163"/>
          </a:xfrm>
          <a:prstGeom prst="rect">
            <a:avLst/>
          </a:prstGeom>
          <a:noFill/>
          <a:ln w="38100" cap="flat" cmpd="sng" algn="ctr">
            <a:noFill/>
            <a:prstDash val="solid"/>
            <a:miter lim="800000"/>
            <a:headEnd type="none" w="med" len="med"/>
            <a:tailEnd type="none" w="med" len="med"/>
          </a:ln>
          <a:effectLst>
            <a:glow rad="139700">
              <a:schemeClr val="accent1">
                <a:satMod val="175000"/>
                <a:alpha val="40000"/>
              </a:schemeClr>
            </a:glow>
            <a:prstShdw prst="shdw17" dist="17961" dir="2700000">
              <a:schemeClr val="accent1">
                <a:gamma/>
                <a:shade val="60000"/>
                <a:invGamma/>
              </a:schemeClr>
            </a:prstShdw>
          </a:effectLst>
        </p:spPr>
        <p:txBody>
          <a:bodyPr wrap="square" lIns="365010" tIns="152352" bIns="0" anchor="ctr">
            <a:spAutoFit/>
          </a:bodyPr>
          <a:lstStyle/>
          <a:p>
            <a:pPr eaLnBrk="0" fontAlgn="base" hangingPunct="0">
              <a:spcBef>
                <a:spcPct val="20000"/>
              </a:spcBef>
              <a:spcAft>
                <a:spcPct val="0"/>
              </a:spcAft>
              <a:defRPr/>
            </a:pPr>
            <a:r>
              <a:rPr lang="es-ES_tradnl" sz="1400" b="1" dirty="0" bmk="">
                <a:solidFill>
                  <a:srgbClr val="000000"/>
                </a:solidFill>
                <a:cs typeface="Times New Roman" pitchFamily="18" charset="0"/>
              </a:rPr>
              <a:t>¿Cómo saber cuando el archivo ya se proceso</a:t>
            </a:r>
            <a:r>
              <a:rPr lang="es-ES_tradnl" sz="1400" b="1" dirty="0" smtClean="0" bmk="">
                <a:solidFill>
                  <a:srgbClr val="000000"/>
                </a:solidFill>
                <a:cs typeface="Times New Roman" pitchFamily="18" charset="0"/>
              </a:rPr>
              <a:t>?</a:t>
            </a:r>
            <a:endParaRPr lang="es-ES_tradnl" sz="1400" b="1" dirty="0" bmk="">
              <a:solidFill>
                <a:srgbClr val="000000"/>
              </a:solidFill>
              <a:cs typeface="Times New Roman" pitchFamily="18" charset="0"/>
            </a:endParaRPr>
          </a:p>
          <a:p>
            <a:pPr eaLnBrk="0" fontAlgn="base" hangingPunct="0">
              <a:spcBef>
                <a:spcPct val="0"/>
              </a:spcBef>
              <a:spcAft>
                <a:spcPct val="0"/>
              </a:spcAft>
              <a:defRPr/>
            </a:pPr>
            <a:endParaRPr lang="es-ES_tradnl" sz="1400" dirty="0" smtClean="0">
              <a:solidFill>
                <a:srgbClr val="000000"/>
              </a:solidFill>
              <a:ea typeface="Times New Roman" pitchFamily="18" charset="0"/>
            </a:endParaRPr>
          </a:p>
          <a:p>
            <a:pPr eaLnBrk="0" fontAlgn="base" hangingPunct="0">
              <a:spcBef>
                <a:spcPct val="0"/>
              </a:spcBef>
              <a:spcAft>
                <a:spcPct val="0"/>
              </a:spcAft>
              <a:defRPr/>
            </a:pPr>
            <a:r>
              <a:rPr lang="es-ES_tradnl" sz="1400" dirty="0" smtClean="0">
                <a:solidFill>
                  <a:srgbClr val="000000"/>
                </a:solidFill>
                <a:ea typeface="Times New Roman" pitchFamily="18" charset="0"/>
              </a:rPr>
              <a:t>monitoreando </a:t>
            </a:r>
            <a:r>
              <a:rPr lang="es-ES_tradnl" sz="1400" dirty="0">
                <a:solidFill>
                  <a:srgbClr val="000000"/>
                </a:solidFill>
                <a:ea typeface="Times New Roman" pitchFamily="18" charset="0"/>
              </a:rPr>
              <a:t>los archivos en la opción </a:t>
            </a:r>
            <a:r>
              <a:rPr lang="es-ES_tradnl" sz="1400" b="1" u="sng" dirty="0">
                <a:solidFill>
                  <a:srgbClr val="192DED"/>
                </a:solidFill>
                <a:ea typeface="Times New Roman" pitchFamily="18" charset="0"/>
              </a:rPr>
              <a:t>Lista de </a:t>
            </a:r>
            <a:r>
              <a:rPr lang="es-ES_tradnl" sz="1400" b="1" u="sng" dirty="0" smtClean="0">
                <a:solidFill>
                  <a:srgbClr val="192DED"/>
                </a:solidFill>
                <a:ea typeface="Times New Roman" pitchFamily="18" charset="0"/>
              </a:rPr>
              <a:t>Archivos</a:t>
            </a:r>
            <a:endParaRPr lang="es-ES_tradnl" sz="1400" dirty="0">
              <a:solidFill>
                <a:srgbClr val="192DED"/>
              </a:solidFill>
              <a:ea typeface="Times New Roman" pitchFamily="18" charset="0"/>
            </a:endParaRPr>
          </a:p>
          <a:p>
            <a:pPr eaLnBrk="0" fontAlgn="base" hangingPunct="0">
              <a:spcBef>
                <a:spcPct val="0"/>
              </a:spcBef>
              <a:spcAft>
                <a:spcPct val="0"/>
              </a:spcAft>
              <a:buFontTx/>
              <a:buAutoNum type="arabicPeriod"/>
              <a:defRPr/>
            </a:pPr>
            <a:endParaRPr lang="es-ES" sz="1400" dirty="0">
              <a:solidFill>
                <a:srgbClr val="000000"/>
              </a:solidFill>
            </a:endParaRPr>
          </a:p>
          <a:p>
            <a:pPr eaLnBrk="0" fontAlgn="base" hangingPunct="0">
              <a:spcBef>
                <a:spcPct val="0"/>
              </a:spcBef>
              <a:spcAft>
                <a:spcPct val="0"/>
              </a:spcAft>
              <a:defRPr/>
            </a:pPr>
            <a:r>
              <a:rPr lang="es-ES_tradnl" sz="1400" b="1" dirty="0">
                <a:solidFill>
                  <a:srgbClr val="000000"/>
                </a:solidFill>
                <a:ea typeface="Times New Roman" pitchFamily="18" charset="0"/>
              </a:rPr>
              <a:t>Por </a:t>
            </a:r>
            <a:r>
              <a:rPr lang="es-ES_tradnl" sz="1400" b="1" dirty="0" smtClean="0">
                <a:solidFill>
                  <a:srgbClr val="000000"/>
                </a:solidFill>
                <a:ea typeface="Times New Roman" pitchFamily="18" charset="0"/>
              </a:rPr>
              <a:t>ejemplo:</a:t>
            </a:r>
            <a:r>
              <a:rPr lang="es-ES_tradnl" sz="1400" dirty="0" smtClean="0">
                <a:solidFill>
                  <a:srgbClr val="000000"/>
                </a:solidFill>
                <a:ea typeface="Times New Roman" pitchFamily="18" charset="0"/>
              </a:rPr>
              <a:t> </a:t>
            </a:r>
            <a:r>
              <a:rPr lang="es-ES_tradnl" sz="1400" dirty="0">
                <a:solidFill>
                  <a:srgbClr val="000000"/>
                </a:solidFill>
                <a:ea typeface="Times New Roman" pitchFamily="18" charset="0"/>
              </a:rPr>
              <a:t>si al archivo que enviamos al servidor, se </a:t>
            </a:r>
            <a:r>
              <a:rPr lang="es-ES_tradnl" sz="1400" dirty="0" smtClean="0">
                <a:solidFill>
                  <a:srgbClr val="000000"/>
                </a:solidFill>
                <a:ea typeface="Times New Roman" pitchFamily="18" charset="0"/>
              </a:rPr>
              <a:t>renombro con la siguiente información: </a:t>
            </a:r>
            <a:endParaRPr lang="es-ES_tradnl" sz="1400" dirty="0">
              <a:solidFill>
                <a:srgbClr val="000000"/>
              </a:solidFill>
              <a:ea typeface="Times New Roman" pitchFamily="18" charset="0"/>
            </a:endParaRPr>
          </a:p>
          <a:p>
            <a:pPr eaLnBrk="0" fontAlgn="base" hangingPunct="0">
              <a:spcBef>
                <a:spcPct val="0"/>
              </a:spcBef>
              <a:spcAft>
                <a:spcPct val="0"/>
              </a:spcAft>
              <a:defRPr/>
            </a:pPr>
            <a:r>
              <a:rPr lang="es-ES_tradnl" sz="1400" dirty="0" smtClean="0">
                <a:solidFill>
                  <a:srgbClr val="000000"/>
                </a:solidFill>
                <a:ea typeface="Times New Roman" pitchFamily="18" charset="0"/>
              </a:rPr>
              <a:t>Nombre de Archivo</a:t>
            </a:r>
            <a:endParaRPr lang="es-ES_tradnl" sz="1400" dirty="0">
              <a:solidFill>
                <a:srgbClr val="000000"/>
              </a:solidFill>
              <a:ea typeface="Times New Roman" pitchFamily="18" charset="0"/>
            </a:endParaRPr>
          </a:p>
          <a:p>
            <a:pPr eaLnBrk="0" fontAlgn="base" hangingPunct="0">
              <a:spcBef>
                <a:spcPct val="0"/>
              </a:spcBef>
              <a:spcAft>
                <a:spcPct val="0"/>
              </a:spcAft>
              <a:defRPr/>
            </a:pPr>
            <a:r>
              <a:rPr lang="es-ES_tradnl" sz="1400" b="1" dirty="0" smtClean="0">
                <a:solidFill>
                  <a:srgbClr val="000000"/>
                </a:solidFill>
                <a:ea typeface="Times New Roman" pitchFamily="18" charset="0"/>
              </a:rPr>
              <a:t>14042005_011342_479.txt</a:t>
            </a:r>
            <a:endParaRPr lang="es-ES_tradnl" sz="1400" dirty="0" smtClean="0">
              <a:solidFill>
                <a:srgbClr val="000000"/>
              </a:solidFill>
              <a:ea typeface="Times New Roman" pitchFamily="18" charset="0"/>
            </a:endParaRPr>
          </a:p>
          <a:p>
            <a:pPr eaLnBrk="0" fontAlgn="base" hangingPunct="0">
              <a:spcBef>
                <a:spcPct val="0"/>
              </a:spcBef>
              <a:spcAft>
                <a:spcPct val="0"/>
              </a:spcAft>
              <a:defRPr/>
            </a:pPr>
            <a:r>
              <a:rPr lang="es-ES_tradnl" sz="1400" dirty="0" smtClean="0">
                <a:solidFill>
                  <a:srgbClr val="000000"/>
                </a:solidFill>
                <a:ea typeface="Times New Roman" pitchFamily="18" charset="0"/>
              </a:rPr>
              <a:t>.</a:t>
            </a:r>
            <a:endParaRPr lang="es-ES_tradnl" sz="1400" dirty="0">
              <a:solidFill>
                <a:srgbClr val="000000"/>
              </a:solidFill>
            </a:endParaRPr>
          </a:p>
        </p:txBody>
      </p:sp>
      <p:sp>
        <p:nvSpPr>
          <p:cNvPr id="6" name="Rectangle 2"/>
          <p:cNvSpPr>
            <a:spLocks noGrp="1" noChangeArrowheads="1"/>
          </p:cNvSpPr>
          <p:nvPr>
            <p:ph type="title"/>
          </p:nvPr>
        </p:nvSpPr>
        <p:spPr>
          <a:xfrm>
            <a:off x="1363663" y="166688"/>
            <a:ext cx="6408737" cy="366712"/>
          </a:xfrm>
        </p:spPr>
        <p:txBody>
          <a:bodyPr/>
          <a:lstStyle/>
          <a:p>
            <a:pPr eaLnBrk="1" hangingPunct="1"/>
            <a:r>
              <a:rPr lang="es-MX" sz="1800" dirty="0" smtClean="0"/>
              <a:t>Consulta de Archivos Procesados</a:t>
            </a:r>
            <a:endParaRPr lang="es-ES" sz="1800" dirty="0" smtClean="0"/>
          </a:p>
        </p:txBody>
      </p:sp>
      <p:pic>
        <p:nvPicPr>
          <p:cNvPr id="7" name="Picture 5"/>
          <p:cNvPicPr>
            <a:picLocks noChangeAspect="1" noChangeArrowheads="1"/>
          </p:cNvPicPr>
          <p:nvPr/>
        </p:nvPicPr>
        <p:blipFill>
          <a:blip r:embed="rId3"/>
          <a:srcRect/>
          <a:stretch>
            <a:fillRect/>
          </a:stretch>
        </p:blipFill>
        <p:spPr bwMode="auto">
          <a:xfrm>
            <a:off x="4222060" y="5594772"/>
            <a:ext cx="2786062" cy="717550"/>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pic>
        <p:nvPicPr>
          <p:cNvPr id="8" name="Picture 6"/>
          <p:cNvPicPr>
            <a:picLocks noChangeAspect="1" noChangeArrowheads="1"/>
          </p:cNvPicPr>
          <p:nvPr/>
        </p:nvPicPr>
        <p:blipFill>
          <a:blip r:embed="rId4"/>
          <a:srcRect/>
          <a:stretch>
            <a:fillRect/>
          </a:stretch>
        </p:blipFill>
        <p:spPr bwMode="auto">
          <a:xfrm>
            <a:off x="4222060" y="4770461"/>
            <a:ext cx="2786062" cy="714375"/>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sp>
        <p:nvSpPr>
          <p:cNvPr id="2" name="1 Rectángulo redondeado"/>
          <p:cNvSpPr/>
          <p:nvPr/>
        </p:nvSpPr>
        <p:spPr>
          <a:xfrm>
            <a:off x="4187524" y="2067102"/>
            <a:ext cx="902513" cy="288032"/>
          </a:xfrm>
          <a:prstGeom prst="roundRect">
            <a:avLst/>
          </a:prstGeom>
          <a:noFill/>
          <a:ln w="50800">
            <a:beve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5" name="4 CuadroTexto"/>
          <p:cNvSpPr txBox="1"/>
          <p:nvPr/>
        </p:nvSpPr>
        <p:spPr>
          <a:xfrm>
            <a:off x="7308304" y="2355134"/>
            <a:ext cx="1557234" cy="403187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sz="1400" b="1" dirty="0" smtClean="0">
                <a:solidFill>
                  <a:schemeClr val="tx1"/>
                </a:solidFill>
              </a:rPr>
              <a:t>10.-</a:t>
            </a:r>
            <a:r>
              <a:rPr lang="es-MX" sz="1600" dirty="0" smtClean="0">
                <a:solidFill>
                  <a:schemeClr val="tx1"/>
                </a:solidFill>
              </a:rPr>
              <a:t>Cada archivo tiene al inicio del nombre un rombo, debes </a:t>
            </a:r>
            <a:r>
              <a:rPr lang="es-MX" sz="1600" b="1" dirty="0" smtClean="0">
                <a:solidFill>
                  <a:schemeClr val="tx1"/>
                </a:solidFill>
              </a:rPr>
              <a:t>oprimir el rombo </a:t>
            </a:r>
            <a:r>
              <a:rPr lang="es-MX" sz="1600" dirty="0" smtClean="0">
                <a:solidFill>
                  <a:schemeClr val="tx1"/>
                </a:solidFill>
              </a:rPr>
              <a:t>del archivo que requieras revisar CIFRAS o PROCESADOS para que éste se descargue </a:t>
            </a:r>
            <a:r>
              <a:rPr lang="es-MX" sz="1600" b="1" dirty="0" smtClean="0">
                <a:solidFill>
                  <a:schemeClr val="tx1"/>
                </a:solidFill>
              </a:rPr>
              <a:t>al final </a:t>
            </a:r>
            <a:r>
              <a:rPr lang="es-MX" sz="1600" dirty="0" smtClean="0">
                <a:solidFill>
                  <a:schemeClr val="tx1"/>
                </a:solidFill>
              </a:rPr>
              <a:t>de la pantalla que se llama </a:t>
            </a:r>
            <a:r>
              <a:rPr lang="es-MX" sz="1600" b="1" dirty="0" smtClean="0">
                <a:solidFill>
                  <a:schemeClr val="tx1"/>
                </a:solidFill>
              </a:rPr>
              <a:t>Archivo a descargar </a:t>
            </a:r>
            <a:endParaRPr lang="es-MX" sz="1600" b="1" dirty="0">
              <a:solidFill>
                <a:schemeClr val="tx1"/>
              </a:solidFill>
            </a:endParaRPr>
          </a:p>
        </p:txBody>
      </p:sp>
      <p:sp>
        <p:nvSpPr>
          <p:cNvPr id="9" name="10 Rectángulo"/>
          <p:cNvSpPr>
            <a:spLocks noChangeArrowheads="1"/>
          </p:cNvSpPr>
          <p:nvPr/>
        </p:nvSpPr>
        <p:spPr bwMode="auto">
          <a:xfrm>
            <a:off x="4216514" y="5594772"/>
            <a:ext cx="2791608" cy="717550"/>
          </a:xfrm>
          <a:prstGeom prst="rect">
            <a:avLst/>
          </a:prstGeom>
          <a:solidFill>
            <a:srgbClr val="FF0000">
              <a:alpha val="10196"/>
            </a:srgbClr>
          </a:solidFill>
          <a:ln w="38100" algn="ctr">
            <a:solidFill>
              <a:srgbClr val="FF0000"/>
            </a:solidFill>
            <a:round/>
            <a:headEnd/>
            <a:tailEnd type="triangle" w="med" len="med"/>
          </a:ln>
        </p:spPr>
        <p:txBody>
          <a:bodyPr wrap="none" anchor="ctr"/>
          <a:lstStyle/>
          <a:p>
            <a:pPr algn="ctr" fontAlgn="base">
              <a:spcBef>
                <a:spcPct val="20000"/>
              </a:spcBef>
              <a:spcAft>
                <a:spcPct val="0"/>
              </a:spcAft>
            </a:pPr>
            <a:endParaRPr lang="es-MX" sz="1400" b="1">
              <a:solidFill>
                <a:srgbClr val="000000"/>
              </a:solidFill>
            </a:endParaRPr>
          </a:p>
        </p:txBody>
      </p:sp>
      <p:sp>
        <p:nvSpPr>
          <p:cNvPr id="10" name="11 Rectángulo"/>
          <p:cNvSpPr>
            <a:spLocks noChangeArrowheads="1"/>
          </p:cNvSpPr>
          <p:nvPr/>
        </p:nvSpPr>
        <p:spPr bwMode="auto">
          <a:xfrm>
            <a:off x="4222060" y="4770461"/>
            <a:ext cx="2786062" cy="714375"/>
          </a:xfrm>
          <a:prstGeom prst="rect">
            <a:avLst/>
          </a:prstGeom>
          <a:solidFill>
            <a:srgbClr val="FF0000">
              <a:alpha val="10196"/>
            </a:srgbClr>
          </a:solidFill>
          <a:ln w="38100" algn="ctr">
            <a:solidFill>
              <a:srgbClr val="0000FF"/>
            </a:solidFill>
            <a:round/>
            <a:headEnd/>
            <a:tailEnd type="triangle" w="med" len="med"/>
          </a:ln>
        </p:spPr>
        <p:txBody>
          <a:bodyPr wrap="none" anchor="ctr"/>
          <a:lstStyle/>
          <a:p>
            <a:pPr algn="ctr" fontAlgn="base">
              <a:spcBef>
                <a:spcPct val="20000"/>
              </a:spcBef>
              <a:spcAft>
                <a:spcPct val="0"/>
              </a:spcAft>
            </a:pPr>
            <a:endParaRPr lang="es-MX" sz="1400" b="1">
              <a:solidFill>
                <a:srgbClr val="000000"/>
              </a:solidFill>
            </a:endParaRPr>
          </a:p>
        </p:txBody>
      </p:sp>
      <p:sp>
        <p:nvSpPr>
          <p:cNvPr id="11" name="10 Rectángulo"/>
          <p:cNvSpPr/>
          <p:nvPr/>
        </p:nvSpPr>
        <p:spPr>
          <a:xfrm>
            <a:off x="467544" y="3586241"/>
            <a:ext cx="2736304" cy="156966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s-MX" sz="1400" b="1" dirty="0">
                <a:solidFill>
                  <a:schemeClr val="tx1"/>
                </a:solidFill>
              </a:rPr>
              <a:t>9.-</a:t>
            </a:r>
            <a:r>
              <a:rPr lang="es-MX" sz="1400" dirty="0">
                <a:solidFill>
                  <a:schemeClr val="tx1"/>
                </a:solidFill>
              </a:rPr>
              <a:t> </a:t>
            </a:r>
            <a:r>
              <a:rPr lang="es-MX" sz="1600" dirty="0">
                <a:solidFill>
                  <a:schemeClr val="tx1"/>
                </a:solidFill>
              </a:rPr>
              <a:t>Cuando el sistema haya procesado el archivo, en la lista de archivos </a:t>
            </a:r>
            <a:r>
              <a:rPr lang="es-MX" sz="1600" b="1" dirty="0">
                <a:solidFill>
                  <a:schemeClr val="tx1"/>
                </a:solidFill>
              </a:rPr>
              <a:t>deben mostrarse dos archivos </a:t>
            </a:r>
            <a:r>
              <a:rPr lang="es-MX" sz="1600" dirty="0">
                <a:solidFill>
                  <a:schemeClr val="tx1"/>
                </a:solidFill>
              </a:rPr>
              <a:t>con los siguientes nombres por cada archivo cargado: </a:t>
            </a:r>
            <a:endParaRPr lang="es-MX" sz="2000" dirty="0"/>
          </a:p>
        </p:txBody>
      </p:sp>
      <p:sp>
        <p:nvSpPr>
          <p:cNvPr id="12" name="11 Rectángulo"/>
          <p:cNvSpPr/>
          <p:nvPr/>
        </p:nvSpPr>
        <p:spPr>
          <a:xfrm>
            <a:off x="249893" y="5368030"/>
            <a:ext cx="3818051" cy="830997"/>
          </a:xfrm>
          <a:prstGeom prst="rect">
            <a:avLst/>
          </a:prstGeom>
        </p:spPr>
        <p:txBody>
          <a:bodyPr wrap="square">
            <a:spAutoFit/>
          </a:bodyPr>
          <a:lstStyle/>
          <a:p>
            <a:r>
              <a:rPr lang="es-MX" sz="1600" b="1" dirty="0">
                <a:solidFill>
                  <a:srgbClr val="192DED"/>
                </a:solidFill>
              </a:rPr>
              <a:t>CIFRAS</a:t>
            </a:r>
            <a:r>
              <a:rPr lang="es-MX" sz="1600" dirty="0"/>
              <a:t>_26112007_114412_201.txt y </a:t>
            </a:r>
          </a:p>
          <a:p>
            <a:endParaRPr lang="es-MX" sz="1600" dirty="0"/>
          </a:p>
          <a:p>
            <a:r>
              <a:rPr lang="es-MX" sz="1600" b="1" dirty="0">
                <a:solidFill>
                  <a:srgbClr val="FF0000"/>
                </a:solidFill>
              </a:rPr>
              <a:t>PROCESADO</a:t>
            </a:r>
            <a:r>
              <a:rPr lang="es-MX" sz="1600" dirty="0"/>
              <a:t>_26112007_114412_201.txt</a:t>
            </a:r>
          </a:p>
        </p:txBody>
      </p:sp>
    </p:spTree>
    <p:extLst>
      <p:ext uri="{BB962C8B-B14F-4D97-AF65-F5344CB8AC3E}">
        <p14:creationId xmlns:p14="http://schemas.microsoft.com/office/powerpoint/2010/main" val="1195908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090972"/>
            <a:ext cx="3540125"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33" y="1099288"/>
            <a:ext cx="4260850" cy="3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1"/>
          <p:cNvSpPr>
            <a:spLocks noChangeArrowheads="1"/>
          </p:cNvSpPr>
          <p:nvPr/>
        </p:nvSpPr>
        <p:spPr bwMode="auto">
          <a:xfrm>
            <a:off x="6250972" y="3166846"/>
            <a:ext cx="2592288" cy="1169551"/>
          </a:xfrm>
          <a:prstGeom prst="rect">
            <a:avLst/>
          </a:prstGeom>
          <a:ln>
            <a:headEnd type="none" w="med" len="med"/>
            <a:tailEnd type="none" w="med" len="med"/>
          </a:ln>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anchor="ctr">
            <a:spAutoFit/>
          </a:bodyPr>
          <a:lstStyle/>
          <a:p>
            <a:pPr algn="just" eaLnBrk="0" fontAlgn="base" hangingPunct="0">
              <a:spcBef>
                <a:spcPct val="20000"/>
              </a:spcBef>
              <a:spcAft>
                <a:spcPct val="0"/>
              </a:spcAft>
              <a:defRPr/>
            </a:pPr>
            <a:r>
              <a:rPr lang="es-ES_tradnl" sz="1400" b="1" dirty="0" smtClean="0">
                <a:solidFill>
                  <a:srgbClr val="000000"/>
                </a:solidFill>
              </a:rPr>
              <a:t>11.-</a:t>
            </a:r>
            <a:r>
              <a:rPr lang="es-ES_tradnl" sz="1400" dirty="0" smtClean="0">
                <a:solidFill>
                  <a:srgbClr val="000000"/>
                </a:solidFill>
              </a:rPr>
              <a:t>Cuando el archivo este descargado en la pantalla de trabajo, el usuario debe oprimir el nombre del archivo para abrirlo</a:t>
            </a:r>
            <a:endParaRPr lang="es-ES" sz="1400" dirty="0">
              <a:solidFill>
                <a:srgbClr val="000000"/>
              </a:solidFill>
            </a:endParaRPr>
          </a:p>
        </p:txBody>
      </p:sp>
      <p:sp>
        <p:nvSpPr>
          <p:cNvPr id="5" name="Rectangle 2"/>
          <p:cNvSpPr>
            <a:spLocks noGrp="1" noChangeArrowheads="1"/>
          </p:cNvSpPr>
          <p:nvPr>
            <p:ph type="title"/>
          </p:nvPr>
        </p:nvSpPr>
        <p:spPr>
          <a:xfrm>
            <a:off x="1363663" y="166688"/>
            <a:ext cx="6408737" cy="366712"/>
          </a:xfrm>
        </p:spPr>
        <p:txBody>
          <a:bodyPr/>
          <a:lstStyle/>
          <a:p>
            <a:pPr eaLnBrk="1" hangingPunct="1"/>
            <a:r>
              <a:rPr lang="es-MX" sz="1800" dirty="0" smtClean="0"/>
              <a:t>Descargar Archivos Procesados</a:t>
            </a:r>
            <a:endParaRPr lang="es-ES" sz="1800" dirty="0" smtClean="0"/>
          </a:p>
        </p:txBody>
      </p:sp>
      <p:grpSp>
        <p:nvGrpSpPr>
          <p:cNvPr id="7" name="19 Grupo"/>
          <p:cNvGrpSpPr>
            <a:grpSpLocks/>
          </p:cNvGrpSpPr>
          <p:nvPr/>
        </p:nvGrpSpPr>
        <p:grpSpPr bwMode="auto">
          <a:xfrm>
            <a:off x="1975136" y="1588241"/>
            <a:ext cx="1719658" cy="2947898"/>
            <a:chOff x="3892003" y="2143134"/>
            <a:chExt cx="1719671" cy="2948279"/>
          </a:xfrm>
        </p:grpSpPr>
        <p:sp>
          <p:nvSpPr>
            <p:cNvPr id="8" name="Line 5"/>
            <p:cNvSpPr>
              <a:spLocks noChangeShapeType="1"/>
            </p:cNvSpPr>
            <p:nvPr/>
          </p:nvSpPr>
          <p:spPr bwMode="auto">
            <a:xfrm flipH="1">
              <a:off x="4000496" y="2143134"/>
              <a:ext cx="1428760" cy="557284"/>
            </a:xfrm>
            <a:prstGeom prst="line">
              <a:avLst/>
            </a:prstGeom>
            <a:noFill/>
            <a:ln w="9525">
              <a:solidFill>
                <a:srgbClr val="000000"/>
              </a:solidFill>
              <a:round/>
              <a:headEnd/>
              <a:tailEnd type="triangle" w="med" len="med"/>
            </a:ln>
            <a:effectLst>
              <a:outerShdw dist="107763" dir="81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pPr algn="ctr" fontAlgn="base">
                <a:spcBef>
                  <a:spcPct val="20000"/>
                </a:spcBef>
                <a:spcAft>
                  <a:spcPct val="0"/>
                </a:spcAft>
              </a:pPr>
              <a:endParaRPr lang="es-MX" sz="1400" b="1">
                <a:solidFill>
                  <a:srgbClr val="000000"/>
                </a:solidFill>
              </a:endParaRPr>
            </a:p>
          </p:txBody>
        </p:sp>
        <p:sp>
          <p:nvSpPr>
            <p:cNvPr id="10" name="17 Rectángulo"/>
            <p:cNvSpPr>
              <a:spLocks noChangeArrowheads="1"/>
            </p:cNvSpPr>
            <p:nvPr/>
          </p:nvSpPr>
          <p:spPr bwMode="auto">
            <a:xfrm>
              <a:off x="3892003" y="4745380"/>
              <a:ext cx="1719671" cy="346033"/>
            </a:xfrm>
            <a:prstGeom prst="rect">
              <a:avLst/>
            </a:prstGeom>
            <a:solidFill>
              <a:srgbClr val="0000FF">
                <a:alpha val="7843"/>
              </a:srgbClr>
            </a:solidFill>
            <a:ln w="38100" algn="ctr">
              <a:solidFill>
                <a:srgbClr val="0000FF"/>
              </a:solidFill>
              <a:round/>
              <a:headEnd/>
              <a:tailEnd type="triangle" w="med" len="med"/>
            </a:ln>
          </p:spPr>
          <p:txBody>
            <a:bodyPr wrap="none" anchor="ctr"/>
            <a:lstStyle/>
            <a:p>
              <a:pPr algn="ctr" fontAlgn="base">
                <a:spcBef>
                  <a:spcPct val="20000"/>
                </a:spcBef>
                <a:spcAft>
                  <a:spcPct val="0"/>
                </a:spcAft>
              </a:pPr>
              <a:endParaRPr lang="es-MX" sz="1400" b="1">
                <a:solidFill>
                  <a:srgbClr val="000000"/>
                </a:solidFill>
              </a:endParaRPr>
            </a:p>
          </p:txBody>
        </p:sp>
      </p:grpSp>
      <p:pic>
        <p:nvPicPr>
          <p:cNvPr id="15" name="Picture 3"/>
          <p:cNvPicPr>
            <a:picLocks noChangeAspect="1" noChangeArrowheads="1"/>
          </p:cNvPicPr>
          <p:nvPr/>
        </p:nvPicPr>
        <p:blipFill rotWithShape="1">
          <a:blip r:embed="rId4"/>
          <a:srcRect l="1169" t="-5217" r="37838" b="1158"/>
          <a:stretch/>
        </p:blipFill>
        <p:spPr bwMode="auto">
          <a:xfrm>
            <a:off x="4059061" y="4713519"/>
            <a:ext cx="3624933" cy="1843039"/>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sp>
        <p:nvSpPr>
          <p:cNvPr id="2" name="1 CuadroTexto"/>
          <p:cNvSpPr txBox="1"/>
          <p:nvPr/>
        </p:nvSpPr>
        <p:spPr>
          <a:xfrm>
            <a:off x="539552" y="5157984"/>
            <a:ext cx="2871171" cy="1384995"/>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r>
              <a:rPr lang="es-MX" sz="1400" b="1" dirty="0" smtClean="0">
                <a:solidFill>
                  <a:schemeClr val="tx1"/>
                </a:solidFill>
              </a:rPr>
              <a:t>12.-</a:t>
            </a:r>
            <a:r>
              <a:rPr lang="es-MX" sz="1400" dirty="0" smtClean="0"/>
              <a:t>SE mostrará la siguiente pantalla, del archivo de </a:t>
            </a:r>
            <a:r>
              <a:rPr lang="es-MX" sz="1400" b="1" dirty="0" smtClean="0"/>
              <a:t>PROCESADOS</a:t>
            </a:r>
            <a:r>
              <a:rPr lang="es-MX" sz="1400" dirty="0" smtClean="0"/>
              <a:t>, el usuario observará en lista los registros procesados guardando el mismo orden con el cual fueron cargados</a:t>
            </a:r>
            <a:endParaRPr lang="es-MX" sz="1400" dirty="0"/>
          </a:p>
        </p:txBody>
      </p:sp>
      <p:sp>
        <p:nvSpPr>
          <p:cNvPr id="3" name="2 Abrir llave"/>
          <p:cNvSpPr/>
          <p:nvPr/>
        </p:nvSpPr>
        <p:spPr>
          <a:xfrm>
            <a:off x="3410723" y="4809130"/>
            <a:ext cx="733188" cy="1759406"/>
          </a:xfrm>
          <a:prstGeom prst="leftBrace">
            <a:avLst>
              <a:gd name="adj1" fmla="val 16097"/>
              <a:gd name="adj2" fmla="val 4678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a:p>
        </p:txBody>
      </p:sp>
      <p:sp>
        <p:nvSpPr>
          <p:cNvPr id="12" name="Line 7"/>
          <p:cNvSpPr>
            <a:spLocks noChangeShapeType="1"/>
          </p:cNvSpPr>
          <p:nvPr/>
        </p:nvSpPr>
        <p:spPr bwMode="auto">
          <a:xfrm flipH="1">
            <a:off x="3694795" y="4336397"/>
            <a:ext cx="2556176" cy="26748"/>
          </a:xfrm>
          <a:prstGeom prst="line">
            <a:avLst/>
          </a:prstGeom>
          <a:noFill/>
          <a:ln w="34925">
            <a:solidFill>
              <a:srgbClr val="192DED"/>
            </a:solidFill>
            <a:prstDash val="dash"/>
            <a:round/>
            <a:headEnd/>
            <a:tailEnd type="triangle" w="med" len="med"/>
          </a:ln>
          <a:effectLst>
            <a:outerShdw dist="107763" dir="81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pPr algn="ctr" fontAlgn="base">
              <a:spcBef>
                <a:spcPct val="20000"/>
              </a:spcBef>
              <a:spcAft>
                <a:spcPct val="0"/>
              </a:spcAft>
            </a:pPr>
            <a:endParaRPr lang="es-MX" sz="1400" b="1">
              <a:solidFill>
                <a:srgbClr val="000000"/>
              </a:solidFill>
            </a:endParaRPr>
          </a:p>
        </p:txBody>
      </p:sp>
    </p:spTree>
    <p:extLst>
      <p:ext uri="{BB962C8B-B14F-4D97-AF65-F5344CB8AC3E}">
        <p14:creationId xmlns:p14="http://schemas.microsoft.com/office/powerpoint/2010/main" val="1498789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285750" y="1350635"/>
            <a:ext cx="2571750" cy="1643527"/>
          </a:xfrm>
          <a:prstGeom prst="rect">
            <a:avLst/>
          </a:prstGeom>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a:spAutoFit/>
          </a:bodyPr>
          <a:lstStyle/>
          <a:p>
            <a:pPr algn="just" eaLnBrk="0" fontAlgn="base" hangingPunct="0">
              <a:spcBef>
                <a:spcPct val="20000"/>
              </a:spcBef>
              <a:spcAft>
                <a:spcPct val="0"/>
              </a:spcAft>
            </a:pPr>
            <a:r>
              <a:rPr lang="es-ES_tradnl" sz="1400" b="1" dirty="0" smtClean="0">
                <a:solidFill>
                  <a:srgbClr val="FF0000"/>
                </a:solidFill>
              </a:rPr>
              <a:t>El archivo de PROCESADOS</a:t>
            </a:r>
            <a:r>
              <a:rPr lang="es-ES_tradnl" sz="1400" dirty="0" smtClean="0">
                <a:solidFill>
                  <a:srgbClr val="FF0000"/>
                </a:solidFill>
              </a:rPr>
              <a:t> </a:t>
            </a:r>
            <a:r>
              <a:rPr lang="es-ES_tradnl" sz="1400" dirty="0" smtClean="0">
                <a:solidFill>
                  <a:srgbClr val="000000"/>
                </a:solidFill>
              </a:rPr>
              <a:t>mostrará de cada aviso presentado los </a:t>
            </a:r>
            <a:r>
              <a:rPr lang="es-ES_tradnl" sz="1400" dirty="0">
                <a:solidFill>
                  <a:srgbClr val="000000"/>
                </a:solidFill>
              </a:rPr>
              <a:t>siguientes datos de control:</a:t>
            </a:r>
          </a:p>
          <a:p>
            <a:pPr algn="just" eaLnBrk="0" fontAlgn="base" hangingPunct="0">
              <a:spcBef>
                <a:spcPct val="20000"/>
              </a:spcBef>
              <a:spcAft>
                <a:spcPct val="0"/>
              </a:spcAft>
            </a:pPr>
            <a:r>
              <a:rPr lang="es-ES_tradnl" sz="1400" dirty="0" err="1">
                <a:solidFill>
                  <a:srgbClr val="000000"/>
                </a:solidFill>
              </a:rPr>
              <a:t>NIV|Error</a:t>
            </a:r>
            <a:r>
              <a:rPr lang="es-ES_tradnl" sz="1400" dirty="0">
                <a:solidFill>
                  <a:srgbClr val="000000"/>
                </a:solidFill>
              </a:rPr>
              <a:t> /</a:t>
            </a:r>
            <a:r>
              <a:rPr lang="es-ES_tradnl" sz="1400" dirty="0" err="1">
                <a:solidFill>
                  <a:srgbClr val="000000"/>
                </a:solidFill>
              </a:rPr>
              <a:t>OK:Folio</a:t>
            </a:r>
            <a:r>
              <a:rPr lang="es-ES_tradnl" sz="1400" dirty="0">
                <a:solidFill>
                  <a:srgbClr val="000000"/>
                </a:solidFill>
              </a:rPr>
              <a:t> de </a:t>
            </a:r>
            <a:r>
              <a:rPr lang="es-ES_tradnl" sz="1400" dirty="0" err="1" smtClean="0">
                <a:solidFill>
                  <a:srgbClr val="000000"/>
                </a:solidFill>
              </a:rPr>
              <a:t>proceso|Fecha</a:t>
            </a:r>
            <a:r>
              <a:rPr lang="es-ES_tradnl" sz="1400" dirty="0" smtClean="0">
                <a:solidFill>
                  <a:srgbClr val="000000"/>
                </a:solidFill>
              </a:rPr>
              <a:t> </a:t>
            </a:r>
            <a:r>
              <a:rPr lang="es-ES_tradnl" sz="1400" dirty="0">
                <a:solidFill>
                  <a:srgbClr val="000000"/>
                </a:solidFill>
              </a:rPr>
              <a:t>de </a:t>
            </a:r>
            <a:r>
              <a:rPr lang="es-ES_tradnl" sz="1400" dirty="0" err="1">
                <a:solidFill>
                  <a:srgbClr val="000000"/>
                </a:solidFill>
              </a:rPr>
              <a:t>proceso|Hora</a:t>
            </a:r>
            <a:r>
              <a:rPr lang="es-ES_tradnl" sz="1400" dirty="0">
                <a:solidFill>
                  <a:srgbClr val="000000"/>
                </a:solidFill>
              </a:rPr>
              <a:t> de </a:t>
            </a:r>
            <a:r>
              <a:rPr lang="es-ES_tradnl" sz="1400" dirty="0" err="1" smtClean="0">
                <a:solidFill>
                  <a:srgbClr val="000000"/>
                </a:solidFill>
              </a:rPr>
              <a:t>proceso|Tipo</a:t>
            </a:r>
            <a:r>
              <a:rPr lang="es-ES_tradnl" sz="1400" dirty="0" smtClean="0">
                <a:solidFill>
                  <a:srgbClr val="000000"/>
                </a:solidFill>
              </a:rPr>
              <a:t> de Movimiento</a:t>
            </a:r>
            <a:endParaRPr lang="es-ES" sz="1400" b="1" dirty="0">
              <a:solidFill>
                <a:srgbClr val="000000"/>
              </a:solidFill>
            </a:endParaRPr>
          </a:p>
        </p:txBody>
      </p:sp>
      <p:pic>
        <p:nvPicPr>
          <p:cNvPr id="7" name="Picture 2"/>
          <p:cNvPicPr>
            <a:picLocks noChangeAspect="1" noChangeArrowheads="1"/>
          </p:cNvPicPr>
          <p:nvPr/>
        </p:nvPicPr>
        <p:blipFill rotWithShape="1">
          <a:blip r:embed="rId2"/>
          <a:srcRect l="-796" r="67359" b="62842"/>
          <a:stretch/>
        </p:blipFill>
        <p:spPr bwMode="auto">
          <a:xfrm>
            <a:off x="3625150" y="5013176"/>
            <a:ext cx="3089560" cy="976283"/>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pic>
        <p:nvPicPr>
          <p:cNvPr id="8" name="Picture 3"/>
          <p:cNvPicPr>
            <a:picLocks noChangeAspect="1" noChangeArrowheads="1"/>
          </p:cNvPicPr>
          <p:nvPr/>
        </p:nvPicPr>
        <p:blipFill rotWithShape="1">
          <a:blip r:embed="rId3"/>
          <a:srcRect l="-1" r="44905"/>
          <a:stretch/>
        </p:blipFill>
        <p:spPr bwMode="auto">
          <a:xfrm>
            <a:off x="3454846" y="969861"/>
            <a:ext cx="4599626" cy="2373276"/>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sp>
        <p:nvSpPr>
          <p:cNvPr id="9" name="9 Rectángulo"/>
          <p:cNvSpPr>
            <a:spLocks noChangeArrowheads="1"/>
          </p:cNvSpPr>
          <p:nvPr/>
        </p:nvSpPr>
        <p:spPr bwMode="auto">
          <a:xfrm>
            <a:off x="467544" y="4869160"/>
            <a:ext cx="2787774" cy="954107"/>
          </a:xfrm>
          <a:prstGeom prst="rect">
            <a:avLst/>
          </a:prstGeom>
          <a:ln/>
          <a:scene3d>
            <a:camera prst="orthographicFront"/>
            <a:lightRig rig="threePt" dir="t"/>
          </a:scene3d>
          <a:sp3d>
            <a:bevelT/>
          </a:sp3d>
          <a:extLst/>
        </p:spPr>
        <p:style>
          <a:lnRef idx="1">
            <a:schemeClr val="dk1"/>
          </a:lnRef>
          <a:fillRef idx="2">
            <a:schemeClr val="dk1"/>
          </a:fillRef>
          <a:effectRef idx="1">
            <a:schemeClr val="dk1"/>
          </a:effectRef>
          <a:fontRef idx="minor">
            <a:schemeClr val="dk1"/>
          </a:fontRef>
        </p:style>
        <p:txBody>
          <a:bodyPr wrap="square">
            <a:spAutoFit/>
          </a:bodyPr>
          <a:lstStyle/>
          <a:p>
            <a:pPr algn="just" fontAlgn="base">
              <a:spcBef>
                <a:spcPct val="20000"/>
              </a:spcBef>
              <a:spcAft>
                <a:spcPct val="0"/>
              </a:spcAft>
            </a:pPr>
            <a:r>
              <a:rPr lang="es-ES_tradnl" sz="1400" b="1" dirty="0" smtClean="0">
                <a:solidFill>
                  <a:srgbClr val="192DED"/>
                </a:solidFill>
              </a:rPr>
              <a:t>Archivo de CIFRAS</a:t>
            </a:r>
            <a:r>
              <a:rPr lang="es-ES_tradnl" sz="1400" b="1" dirty="0">
                <a:solidFill>
                  <a:srgbClr val="FF0000"/>
                </a:solidFill>
              </a:rPr>
              <a:t>, </a:t>
            </a:r>
            <a:r>
              <a:rPr lang="es-ES_tradnl" sz="1400" dirty="0">
                <a:solidFill>
                  <a:srgbClr val="000000"/>
                </a:solidFill>
              </a:rPr>
              <a:t>este mostrara el </a:t>
            </a:r>
            <a:r>
              <a:rPr lang="es-ES_tradnl" sz="1400" dirty="0" smtClean="0">
                <a:solidFill>
                  <a:srgbClr val="000000"/>
                </a:solidFill>
              </a:rPr>
              <a:t>número </a:t>
            </a:r>
            <a:r>
              <a:rPr lang="es-ES_tradnl" sz="1400" dirty="0">
                <a:solidFill>
                  <a:srgbClr val="000000"/>
                </a:solidFill>
              </a:rPr>
              <a:t>total de registros </a:t>
            </a:r>
            <a:r>
              <a:rPr lang="es-ES_tradnl" sz="1400" b="1" dirty="0">
                <a:solidFill>
                  <a:srgbClr val="000000"/>
                </a:solidFill>
              </a:rPr>
              <a:t>Procesados,  </a:t>
            </a:r>
            <a:r>
              <a:rPr lang="es-ES_tradnl" sz="1400" b="1" dirty="0" smtClean="0">
                <a:solidFill>
                  <a:srgbClr val="000000"/>
                </a:solidFill>
              </a:rPr>
              <a:t>Aceptados y </a:t>
            </a:r>
            <a:r>
              <a:rPr lang="es-ES_tradnl" sz="1400" b="1" dirty="0">
                <a:solidFill>
                  <a:srgbClr val="000000"/>
                </a:solidFill>
              </a:rPr>
              <a:t>Rechazados </a:t>
            </a:r>
            <a:r>
              <a:rPr lang="es-ES_tradnl" sz="1400" dirty="0">
                <a:solidFill>
                  <a:srgbClr val="000000"/>
                </a:solidFill>
              </a:rPr>
              <a:t>de </a:t>
            </a:r>
            <a:r>
              <a:rPr lang="es-ES_tradnl" sz="1400" dirty="0" smtClean="0">
                <a:solidFill>
                  <a:srgbClr val="000000"/>
                </a:solidFill>
              </a:rPr>
              <a:t>la  </a:t>
            </a:r>
            <a:r>
              <a:rPr lang="es-ES_tradnl" sz="1400" dirty="0">
                <a:solidFill>
                  <a:srgbClr val="000000"/>
                </a:solidFill>
              </a:rPr>
              <a:t>carga realizada.</a:t>
            </a:r>
            <a:endParaRPr lang="es-ES" sz="1400" b="1" dirty="0">
              <a:solidFill>
                <a:srgbClr val="FF0000"/>
              </a:solidFill>
            </a:endParaRPr>
          </a:p>
        </p:txBody>
      </p:sp>
      <p:sp>
        <p:nvSpPr>
          <p:cNvPr id="10" name="Rectangle 2"/>
          <p:cNvSpPr>
            <a:spLocks noGrp="1" noChangeArrowheads="1"/>
          </p:cNvSpPr>
          <p:nvPr>
            <p:ph type="title"/>
          </p:nvPr>
        </p:nvSpPr>
        <p:spPr>
          <a:xfrm>
            <a:off x="1363663" y="166688"/>
            <a:ext cx="6408737" cy="366712"/>
          </a:xfrm>
        </p:spPr>
        <p:txBody>
          <a:bodyPr/>
          <a:lstStyle/>
          <a:p>
            <a:pPr eaLnBrk="1" hangingPunct="1"/>
            <a:r>
              <a:rPr lang="es-MX" sz="1800" dirty="0" smtClean="0"/>
              <a:t>Revisar resultados e identificar errores</a:t>
            </a:r>
            <a:endParaRPr lang="es-ES" sz="1800" dirty="0" smtClean="0"/>
          </a:p>
        </p:txBody>
      </p:sp>
      <p:pic>
        <p:nvPicPr>
          <p:cNvPr id="13" name="Picture 3"/>
          <p:cNvPicPr>
            <a:picLocks noChangeAspect="1" noChangeArrowheads="1"/>
          </p:cNvPicPr>
          <p:nvPr/>
        </p:nvPicPr>
        <p:blipFill rotWithShape="1">
          <a:blip r:embed="rId3"/>
          <a:srcRect t="69842" r="76879" b="6421"/>
          <a:stretch/>
        </p:blipFill>
        <p:spPr bwMode="auto">
          <a:xfrm>
            <a:off x="3455875" y="2348880"/>
            <a:ext cx="2520280" cy="735518"/>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sp>
        <p:nvSpPr>
          <p:cNvPr id="12" name="11 Rectángulo"/>
          <p:cNvSpPr>
            <a:spLocks noChangeArrowheads="1"/>
          </p:cNvSpPr>
          <p:nvPr/>
        </p:nvSpPr>
        <p:spPr bwMode="auto">
          <a:xfrm>
            <a:off x="3666527" y="5013176"/>
            <a:ext cx="3006806" cy="988450"/>
          </a:xfrm>
          <a:prstGeom prst="rect">
            <a:avLst/>
          </a:prstGeom>
          <a:solidFill>
            <a:srgbClr val="FF0000">
              <a:alpha val="10196"/>
            </a:srgbClr>
          </a:solidFill>
          <a:ln w="38100" algn="ctr">
            <a:solidFill>
              <a:srgbClr val="0000FF"/>
            </a:solidFill>
            <a:round/>
            <a:headEnd/>
            <a:tailEnd type="triangle" w="med" len="med"/>
          </a:ln>
        </p:spPr>
        <p:txBody>
          <a:bodyPr wrap="none" anchor="ctr"/>
          <a:lstStyle/>
          <a:p>
            <a:pPr algn="ctr" fontAlgn="base">
              <a:spcBef>
                <a:spcPct val="20000"/>
              </a:spcBef>
              <a:spcAft>
                <a:spcPct val="0"/>
              </a:spcAft>
            </a:pPr>
            <a:endParaRPr lang="es-MX" sz="1400" b="1">
              <a:solidFill>
                <a:srgbClr val="000000"/>
              </a:solidFill>
            </a:endParaRPr>
          </a:p>
        </p:txBody>
      </p:sp>
      <p:sp>
        <p:nvSpPr>
          <p:cNvPr id="11" name="10 Rectángulo"/>
          <p:cNvSpPr>
            <a:spLocks noChangeArrowheads="1"/>
          </p:cNvSpPr>
          <p:nvPr/>
        </p:nvSpPr>
        <p:spPr bwMode="auto">
          <a:xfrm>
            <a:off x="3454846" y="2348880"/>
            <a:ext cx="2557314" cy="735518"/>
          </a:xfrm>
          <a:prstGeom prst="rect">
            <a:avLst/>
          </a:prstGeom>
          <a:solidFill>
            <a:srgbClr val="FF0000">
              <a:alpha val="10196"/>
            </a:srgbClr>
          </a:solidFill>
          <a:ln w="38100" algn="ctr">
            <a:solidFill>
              <a:srgbClr val="FF0000"/>
            </a:solidFill>
            <a:round/>
            <a:headEnd/>
            <a:tailEnd type="triangle" w="med" len="med"/>
          </a:ln>
        </p:spPr>
        <p:txBody>
          <a:bodyPr wrap="none" anchor="ctr"/>
          <a:lstStyle/>
          <a:p>
            <a:pPr algn="ctr" fontAlgn="base">
              <a:spcBef>
                <a:spcPct val="20000"/>
              </a:spcBef>
              <a:spcAft>
                <a:spcPct val="0"/>
              </a:spcAft>
            </a:pPr>
            <a:endParaRPr lang="es-MX" sz="1400" b="1">
              <a:solidFill>
                <a:srgbClr val="000000"/>
              </a:solidFill>
            </a:endParaRPr>
          </a:p>
        </p:txBody>
      </p:sp>
      <p:sp>
        <p:nvSpPr>
          <p:cNvPr id="3" name="2 Rectángulo"/>
          <p:cNvSpPr/>
          <p:nvPr/>
        </p:nvSpPr>
        <p:spPr>
          <a:xfrm>
            <a:off x="1243577" y="3375518"/>
            <a:ext cx="6840760" cy="1383969"/>
          </a:xfrm>
          <a:prstGeom prst="rect">
            <a:avLst/>
          </a:prstGeom>
        </p:spPr>
        <p:txBody>
          <a:bodyPr wrap="square">
            <a:spAutoFit/>
          </a:bodyPr>
          <a:lstStyle/>
          <a:p>
            <a:pPr algn="ctr" fontAlgn="base">
              <a:spcBef>
                <a:spcPct val="20000"/>
              </a:spcBef>
              <a:spcAft>
                <a:spcPts val="1000"/>
              </a:spcAft>
              <a:defRPr/>
            </a:pPr>
            <a:r>
              <a:rPr lang="es-MX" dirty="0">
                <a:solidFill>
                  <a:srgbClr val="800000"/>
                </a:solidFill>
                <a:latin typeface="Comic Sans MS" pitchFamily="66" charset="0"/>
              </a:rPr>
              <a:t>Importante </a:t>
            </a:r>
          </a:p>
          <a:p>
            <a:pPr algn="ctr" fontAlgn="base">
              <a:spcBef>
                <a:spcPct val="20000"/>
              </a:spcBef>
              <a:spcAft>
                <a:spcPts val="1000"/>
              </a:spcAft>
              <a:defRPr/>
            </a:pPr>
            <a:r>
              <a:rPr lang="es-MX" dirty="0">
                <a:solidFill>
                  <a:srgbClr val="800000"/>
                </a:solidFill>
                <a:latin typeface="Comic Sans MS" pitchFamily="66" charset="0"/>
              </a:rPr>
              <a:t> El </a:t>
            </a:r>
            <a:r>
              <a:rPr lang="es-MX" dirty="0" smtClean="0">
                <a:solidFill>
                  <a:srgbClr val="800000"/>
                </a:solidFill>
                <a:latin typeface="Comic Sans MS" pitchFamily="66" charset="0"/>
              </a:rPr>
              <a:t>usuario debe revisar los errores para corregirlos y para cargar el archivo nuevamente únicamente con los avisos corregidos</a:t>
            </a:r>
            <a:endParaRPr lang="es-MX" dirty="0">
              <a:solidFill>
                <a:srgbClr val="800000"/>
              </a:solidFill>
              <a:latin typeface="Comic Sans MS" pitchFamily="66" charset="0"/>
            </a:endParaRPr>
          </a:p>
        </p:txBody>
      </p:sp>
    </p:spTree>
    <p:extLst>
      <p:ext uri="{BB962C8B-B14F-4D97-AF65-F5344CB8AC3E}">
        <p14:creationId xmlns:p14="http://schemas.microsoft.com/office/powerpoint/2010/main" val="428763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386545" y="1727557"/>
            <a:ext cx="2571750" cy="1600438"/>
          </a:xfrm>
          <a:prstGeom prst="rect">
            <a:avLst/>
          </a:prstGeom>
          <a:ln/>
          <a:extLst/>
        </p:spPr>
        <p:style>
          <a:lnRef idx="0">
            <a:schemeClr val="accent6"/>
          </a:lnRef>
          <a:fillRef idx="3">
            <a:schemeClr val="accent6"/>
          </a:fillRef>
          <a:effectRef idx="3">
            <a:schemeClr val="accent6"/>
          </a:effectRef>
          <a:fontRef idx="minor">
            <a:schemeClr val="lt1"/>
          </a:fontRef>
        </p:style>
        <p:txBody>
          <a:bodyPr>
            <a:spAutoFit/>
          </a:bodyPr>
          <a:lstStyle/>
          <a:p>
            <a:pPr algn="just" eaLnBrk="0" fontAlgn="base" hangingPunct="0">
              <a:spcBef>
                <a:spcPct val="20000"/>
              </a:spcBef>
              <a:spcAft>
                <a:spcPct val="0"/>
              </a:spcAft>
            </a:pPr>
            <a:r>
              <a:rPr lang="es-ES_tradnl" sz="1400" b="1" dirty="0" smtClean="0">
                <a:solidFill>
                  <a:schemeClr val="tx1"/>
                </a:solidFill>
              </a:rPr>
              <a:t>13.- el usuario debe guardar sus  archivos de CIFRAS y PROCESADOS, seleccionado la opción Archivo/archivo “Guardar como” y almacenarlos en su computadora en una carpeta especial del REPUVE.</a:t>
            </a:r>
            <a:endParaRPr lang="es-ES_tradnl" sz="1400" dirty="0">
              <a:solidFill>
                <a:schemeClr val="tx1"/>
              </a:solidFill>
            </a:endParaRPr>
          </a:p>
        </p:txBody>
      </p:sp>
      <p:pic>
        <p:nvPicPr>
          <p:cNvPr id="7" name="Picture 2"/>
          <p:cNvPicPr>
            <a:picLocks noChangeAspect="1" noChangeArrowheads="1"/>
          </p:cNvPicPr>
          <p:nvPr/>
        </p:nvPicPr>
        <p:blipFill rotWithShape="1">
          <a:blip r:embed="rId2"/>
          <a:srcRect l="-796" r="67359" b="62842"/>
          <a:stretch/>
        </p:blipFill>
        <p:spPr bwMode="auto">
          <a:xfrm>
            <a:off x="3563888" y="4221088"/>
            <a:ext cx="3089560" cy="976283"/>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pic>
        <p:nvPicPr>
          <p:cNvPr id="8" name="Picture 3"/>
          <p:cNvPicPr>
            <a:picLocks noChangeAspect="1" noChangeArrowheads="1"/>
          </p:cNvPicPr>
          <p:nvPr/>
        </p:nvPicPr>
        <p:blipFill rotWithShape="1">
          <a:blip r:embed="rId3"/>
          <a:srcRect l="-1" r="44905"/>
          <a:stretch/>
        </p:blipFill>
        <p:spPr bwMode="auto">
          <a:xfrm>
            <a:off x="3563888" y="1484784"/>
            <a:ext cx="4599626" cy="2373276"/>
          </a:xfrm>
          <a:prstGeom prst="rect">
            <a:avLst/>
          </a:prstGeom>
          <a:noFill/>
          <a:ln w="38100" cap="flat" cmpd="sng" algn="ctr">
            <a:noFill/>
            <a:prstDash val="solid"/>
            <a:miter lim="800000"/>
            <a:headEnd type="none" w="med" len="med"/>
            <a:tailEnd type="none" w="med" len="med"/>
          </a:ln>
          <a:effectLst>
            <a:prstShdw prst="shdw17" dist="17961" dir="2700000">
              <a:schemeClr val="accent1">
                <a:gamma/>
                <a:shade val="60000"/>
                <a:invGamma/>
              </a:schemeClr>
            </a:prstShdw>
          </a:effectLst>
        </p:spPr>
      </p:pic>
      <p:sp>
        <p:nvSpPr>
          <p:cNvPr id="10" name="Rectangle 2"/>
          <p:cNvSpPr>
            <a:spLocks noGrp="1" noChangeArrowheads="1"/>
          </p:cNvSpPr>
          <p:nvPr>
            <p:ph type="title"/>
          </p:nvPr>
        </p:nvSpPr>
        <p:spPr>
          <a:xfrm>
            <a:off x="1363663" y="166688"/>
            <a:ext cx="6408737" cy="366712"/>
          </a:xfrm>
        </p:spPr>
        <p:txBody>
          <a:bodyPr/>
          <a:lstStyle/>
          <a:p>
            <a:pPr eaLnBrk="1" hangingPunct="1"/>
            <a:r>
              <a:rPr lang="es-MX" sz="1800" dirty="0" smtClean="0"/>
              <a:t>Guardar archivos</a:t>
            </a:r>
            <a:endParaRPr lang="es-ES" sz="1800" dirty="0" smtClean="0"/>
          </a:p>
        </p:txBody>
      </p:sp>
      <p:sp>
        <p:nvSpPr>
          <p:cNvPr id="2" name="1 Medio marco"/>
          <p:cNvSpPr/>
          <p:nvPr/>
        </p:nvSpPr>
        <p:spPr>
          <a:xfrm rot="5940911">
            <a:off x="2870979" y="1757293"/>
            <a:ext cx="614644" cy="621141"/>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tx1"/>
              </a:solidFill>
            </a:endParaRPr>
          </a:p>
        </p:txBody>
      </p:sp>
      <p:sp>
        <p:nvSpPr>
          <p:cNvPr id="5" name="4 Medio marco"/>
          <p:cNvSpPr/>
          <p:nvPr/>
        </p:nvSpPr>
        <p:spPr>
          <a:xfrm rot="6890689">
            <a:off x="2930686" y="4348122"/>
            <a:ext cx="648072" cy="576064"/>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370660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Envío de Información por Carga Masiva</a:t>
            </a:r>
            <a:endParaRPr lang="es-ES" sz="1800" dirty="0" smtClean="0"/>
          </a:p>
        </p:txBody>
      </p:sp>
      <p:sp>
        <p:nvSpPr>
          <p:cNvPr id="2" name="1 Rectángulo"/>
          <p:cNvSpPr/>
          <p:nvPr/>
        </p:nvSpPr>
        <p:spPr>
          <a:xfrm>
            <a:off x="611560" y="980728"/>
            <a:ext cx="7848872" cy="2062103"/>
          </a:xfrm>
          <a:prstGeom prst="rect">
            <a:avLst/>
          </a:prstGeom>
        </p:spPr>
        <p:txBody>
          <a:bodyPr wrap="square">
            <a:spAutoFit/>
          </a:bodyPr>
          <a:lstStyle/>
          <a:p>
            <a:pPr>
              <a:defRPr/>
            </a:pPr>
            <a:r>
              <a:rPr lang="es-ES" sz="1600" b="1" dirty="0" bmk="">
                <a:solidFill>
                  <a:srgbClr val="192DED"/>
                </a:solidFill>
                <a:cs typeface="Arial" pitchFamily="34" charset="0"/>
              </a:rPr>
              <a:t>Encabezado del archivo</a:t>
            </a:r>
          </a:p>
          <a:p>
            <a:pPr>
              <a:defRPr/>
            </a:pPr>
            <a:r>
              <a:rPr lang="es-ES" sz="1600" dirty="0"/>
              <a:t> </a:t>
            </a:r>
          </a:p>
          <a:p>
            <a:pPr algn="just">
              <a:defRPr/>
            </a:pPr>
            <a:r>
              <a:rPr lang="es-ES" sz="1600" dirty="0">
                <a:ea typeface="Times New Roman" pitchFamily="18" charset="0"/>
              </a:rPr>
              <a:t>En el primer renglón del archivo </a:t>
            </a:r>
            <a:r>
              <a:rPr lang="es-ES" sz="1600" dirty="0" smtClean="0">
                <a:ea typeface="Times New Roman" pitchFamily="18" charset="0"/>
              </a:rPr>
              <a:t>nombrado </a:t>
            </a:r>
            <a:r>
              <a:rPr lang="es-ES" sz="1600" b="1" dirty="0" smtClean="0">
                <a:ea typeface="Times New Roman" pitchFamily="18" charset="0"/>
              </a:rPr>
              <a:t>“encabezado”</a:t>
            </a:r>
            <a:r>
              <a:rPr lang="es-ES" sz="1600" dirty="0" smtClean="0">
                <a:ea typeface="Times New Roman" pitchFamily="18" charset="0"/>
              </a:rPr>
              <a:t> tendrá las </a:t>
            </a:r>
            <a:r>
              <a:rPr lang="es-ES" sz="1600" dirty="0">
                <a:ea typeface="Times New Roman" pitchFamily="18" charset="0"/>
              </a:rPr>
              <a:t>siguientes cifras de control separadas por un carácter pipe “|”  (ALT + 124) en la secuencia indicada; al final del renglón deberán llevar el carácter CR (</a:t>
            </a:r>
            <a:r>
              <a:rPr lang="es-ES" sz="1600" dirty="0" err="1">
                <a:ea typeface="Times New Roman" pitchFamily="18" charset="0"/>
              </a:rPr>
              <a:t>Carriage</a:t>
            </a:r>
            <a:r>
              <a:rPr lang="es-ES" sz="1600" dirty="0">
                <a:ea typeface="Times New Roman" pitchFamily="18" charset="0"/>
              </a:rPr>
              <a:t> </a:t>
            </a:r>
            <a:r>
              <a:rPr lang="es-ES" sz="1600" dirty="0" err="1">
                <a:ea typeface="Times New Roman" pitchFamily="18" charset="0"/>
              </a:rPr>
              <a:t>Return</a:t>
            </a:r>
            <a:r>
              <a:rPr lang="es-ES" sz="1600" dirty="0">
                <a:ea typeface="Times New Roman" pitchFamily="18" charset="0"/>
              </a:rPr>
              <a:t>). Estos datos permitirán verificar el sujeto obligado que está enviando la información, la fecha y hora el envío, así como también permitirá corroborar </a:t>
            </a:r>
            <a:r>
              <a:rPr lang="es-ES" sz="1600" dirty="0" smtClean="0">
                <a:ea typeface="Times New Roman" pitchFamily="18" charset="0"/>
              </a:rPr>
              <a:t>que </a:t>
            </a:r>
            <a:r>
              <a:rPr lang="es-ES" sz="1600" dirty="0">
                <a:ea typeface="Times New Roman" pitchFamily="18" charset="0"/>
              </a:rPr>
              <a:t>la información que se envío es la misma que se está recibiendo en el Registro Público Vehicular. </a:t>
            </a:r>
            <a:endParaRPr lang="es-ES" sz="1600" dirty="0"/>
          </a:p>
        </p:txBody>
      </p:sp>
      <p:graphicFrame>
        <p:nvGraphicFramePr>
          <p:cNvPr id="7" name="6 Tabla"/>
          <p:cNvGraphicFramePr>
            <a:graphicFrameLocks noGrp="1"/>
          </p:cNvGraphicFramePr>
          <p:nvPr>
            <p:extLst>
              <p:ext uri="{D42A27DB-BD31-4B8C-83A1-F6EECF244321}">
                <p14:modId xmlns:p14="http://schemas.microsoft.com/office/powerpoint/2010/main" val="2298914350"/>
              </p:ext>
            </p:extLst>
          </p:nvPr>
        </p:nvGraphicFramePr>
        <p:xfrm>
          <a:off x="392620" y="3429000"/>
          <a:ext cx="8286751" cy="2584450"/>
        </p:xfrm>
        <a:graphic>
          <a:graphicData uri="http://schemas.openxmlformats.org/drawingml/2006/table">
            <a:tbl>
              <a:tblPr/>
              <a:tblGrid>
                <a:gridCol w="1292131"/>
                <a:gridCol w="1214261"/>
                <a:gridCol w="942142"/>
                <a:gridCol w="1909102"/>
                <a:gridCol w="1657521"/>
                <a:gridCol w="1271594"/>
              </a:tblGrid>
              <a:tr h="365863">
                <a:tc>
                  <a:txBody>
                    <a:bodyPr/>
                    <a:lstStyle/>
                    <a:p>
                      <a:pPr algn="ctr">
                        <a:spcAft>
                          <a:spcPts val="0"/>
                        </a:spcAft>
                      </a:pPr>
                      <a:r>
                        <a:rPr lang="es-ES" sz="1200" b="1" dirty="0">
                          <a:latin typeface="Arial"/>
                          <a:ea typeface="Times New Roman"/>
                        </a:rPr>
                        <a:t>Dato</a:t>
                      </a:r>
                      <a:endParaRPr lang="es-ES" sz="1200" dirty="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s-ES" sz="1200" b="1">
                          <a:latin typeface="Arial"/>
                          <a:ea typeface="Times New Roman"/>
                        </a:rPr>
                        <a:t>Tipo</a:t>
                      </a:r>
                      <a:endParaRPr lang="es-ES" sz="120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s-ES" sz="1200" b="1" dirty="0">
                          <a:latin typeface="Arial"/>
                          <a:ea typeface="Times New Roman"/>
                        </a:rPr>
                        <a:t>Longitud Máxima</a:t>
                      </a:r>
                      <a:endParaRPr lang="es-ES" sz="1200" dirty="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s-ES" sz="1200" b="1">
                          <a:latin typeface="Arial"/>
                          <a:ea typeface="Times New Roman"/>
                        </a:rPr>
                        <a:t>Descripción</a:t>
                      </a:r>
                      <a:endParaRPr lang="es-ES" sz="120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s-ES" sz="1200" b="1">
                          <a:latin typeface="Arial"/>
                          <a:ea typeface="Times New Roman"/>
                        </a:rPr>
                        <a:t>Observaciones</a:t>
                      </a:r>
                      <a:endParaRPr lang="es-ES" sz="120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s-ES" sz="1200" b="1" dirty="0">
                          <a:latin typeface="Arial"/>
                          <a:ea typeface="Times New Roman"/>
                        </a:rPr>
                        <a:t>Campo</a:t>
                      </a:r>
                      <a:endParaRPr lang="es-ES" sz="1200" dirty="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365863">
                <a:tc>
                  <a:txBody>
                    <a:bodyPr/>
                    <a:lstStyle/>
                    <a:p>
                      <a:pPr algn="just">
                        <a:spcAft>
                          <a:spcPts val="0"/>
                        </a:spcAft>
                      </a:pPr>
                      <a:r>
                        <a:rPr lang="es-ES" sz="1200" dirty="0">
                          <a:latin typeface="Arial"/>
                          <a:ea typeface="Times New Roman"/>
                        </a:rPr>
                        <a:t>Fecha de Envío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Fecha</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10</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Fecha de envío del archivo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Formato dd/mm/aaaa</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Indispensable</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2054">
                <a:tc>
                  <a:txBody>
                    <a:bodyPr/>
                    <a:lstStyle/>
                    <a:p>
                      <a:pPr algn="just">
                        <a:spcAft>
                          <a:spcPts val="0"/>
                        </a:spcAft>
                      </a:pPr>
                      <a:r>
                        <a:rPr lang="es-ES" sz="1200">
                          <a:latin typeface="Arial"/>
                          <a:ea typeface="Times New Roman"/>
                        </a:rPr>
                        <a:t>Hora de Envío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Alfanumérico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5</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latin typeface="Arial"/>
                          <a:ea typeface="Times New Roman"/>
                        </a:rPr>
                        <a:t>Hora de envío del archivo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Formato hh:mm</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Indispensable</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5863">
                <a:tc>
                  <a:txBody>
                    <a:bodyPr/>
                    <a:lstStyle/>
                    <a:p>
                      <a:pPr algn="just">
                        <a:spcAft>
                          <a:spcPts val="0"/>
                        </a:spcAft>
                      </a:pPr>
                      <a:r>
                        <a:rPr lang="es-ES" sz="1200">
                          <a:latin typeface="Arial"/>
                          <a:ea typeface="Times New Roman"/>
                        </a:rPr>
                        <a:t>Número de Registros</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latin typeface="Arial"/>
                          <a:ea typeface="Times New Roman"/>
                        </a:rPr>
                        <a:t>Numérico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6</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Registros totales enviados en el archivo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es-ES" sz="120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Indispensable</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3081">
                <a:tc>
                  <a:txBody>
                    <a:bodyPr/>
                    <a:lstStyle/>
                    <a:p>
                      <a:pPr algn="just">
                        <a:spcAft>
                          <a:spcPts val="0"/>
                        </a:spcAft>
                      </a:pPr>
                      <a:r>
                        <a:rPr lang="es-ES" sz="1200">
                          <a:latin typeface="Arial"/>
                          <a:ea typeface="Times New Roman"/>
                        </a:rPr>
                        <a:t>Id_institución</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Numérico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6</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latin typeface="Arial"/>
                          <a:ea typeface="Times New Roman"/>
                        </a:rPr>
                        <a:t>Id de la institución que enviando la información</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endParaRPr lang="es-ES" sz="1200">
                        <a:latin typeface="Arial"/>
                        <a:ea typeface="Times New Roman"/>
                      </a:endParaRP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latin typeface="Arial"/>
                          <a:ea typeface="Times New Roman"/>
                        </a:rPr>
                        <a:t>Indispensable</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726">
                <a:tc>
                  <a:txBody>
                    <a:bodyPr/>
                    <a:lstStyle/>
                    <a:p>
                      <a:pPr algn="just">
                        <a:spcAft>
                          <a:spcPts val="0"/>
                        </a:spcAft>
                      </a:pPr>
                      <a:r>
                        <a:rPr lang="es-ES" sz="1200">
                          <a:latin typeface="Arial"/>
                          <a:ea typeface="Times New Roman"/>
                        </a:rPr>
                        <a:t>Verificador de registros enviados</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Numérico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3</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Checksum del archivo enviado</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a:latin typeface="Arial"/>
                          <a:ea typeface="Times New Roman"/>
                        </a:rPr>
                        <a:t>La especificación del cálculo de este número se muestra bajo esta tabla.</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s-ES" sz="1200" dirty="0">
                          <a:latin typeface="Arial"/>
                          <a:ea typeface="Times New Roman"/>
                        </a:rPr>
                        <a:t>Indispensable</a:t>
                      </a:r>
                    </a:p>
                  </a:txBody>
                  <a:tcPr marL="44037" marR="440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4104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Fórmula para sistematizar el encabezado</a:t>
            </a:r>
            <a:endParaRPr lang="es-ES" sz="1800" dirty="0" smtClean="0"/>
          </a:p>
        </p:txBody>
      </p:sp>
      <p:pic>
        <p:nvPicPr>
          <p:cNvPr id="4" name="Imagen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2348880"/>
            <a:ext cx="6525148" cy="12887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1259632" y="1196752"/>
            <a:ext cx="6447060" cy="923330"/>
          </a:xfrm>
          <a:prstGeom prst="rect">
            <a:avLst/>
          </a:prstGeom>
          <a:noFill/>
        </p:spPr>
        <p:txBody>
          <a:bodyPr wrap="square" rtlCol="0">
            <a:spAutoFit/>
          </a:bodyPr>
          <a:lstStyle/>
          <a:p>
            <a:r>
              <a:rPr lang="es-MX" dirty="0" smtClean="0"/>
              <a:t>El Sujeto Obligado que decida sistematizar el encabezado para el suministro de información de sus archivos enseguida, se muestra la fórmula que deberá utilizar, el personal autorizado para ello.</a:t>
            </a:r>
            <a:endParaRPr lang="es-MX" dirty="0"/>
          </a:p>
        </p:txBody>
      </p:sp>
      <p:sp>
        <p:nvSpPr>
          <p:cNvPr id="7" name="6 CuadroTexto"/>
          <p:cNvSpPr txBox="1"/>
          <p:nvPr/>
        </p:nvSpPr>
        <p:spPr>
          <a:xfrm>
            <a:off x="1619672" y="4293096"/>
            <a:ext cx="5472608" cy="1200329"/>
          </a:xfrm>
          <a:prstGeom prst="rect">
            <a:avLst/>
          </a:prstGeom>
          <a:noFill/>
        </p:spPr>
        <p:txBody>
          <a:bodyPr wrap="square" rtlCol="0">
            <a:spAutoFit/>
          </a:bodyPr>
          <a:lstStyle/>
          <a:p>
            <a:r>
              <a:rPr lang="es-MX" dirty="0" smtClean="0"/>
              <a:t>El sujeto obligado, que así lo manifieste también podrá solicitar al personal del REPUVE, la herramienta que genera automáticamente el encabezado del archivo,  que se le proporcionará por el medio que lo solicite.</a:t>
            </a:r>
            <a:endParaRPr lang="es-MX" dirty="0"/>
          </a:p>
        </p:txBody>
      </p:sp>
    </p:spTree>
    <p:extLst>
      <p:ext uri="{BB962C8B-B14F-4D97-AF65-F5344CB8AC3E}">
        <p14:creationId xmlns:p14="http://schemas.microsoft.com/office/powerpoint/2010/main" val="24318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normAutofit fontScale="90000"/>
          </a:bodyPr>
          <a:lstStyle/>
          <a:p>
            <a:r>
              <a:rPr lang="es-MX" sz="1800" dirty="0" smtClean="0"/>
              <a:t>Herramienta para generar encabezados </a:t>
            </a:r>
            <a:br>
              <a:rPr lang="es-MX" sz="1800" dirty="0" smtClean="0"/>
            </a:br>
            <a:endParaRPr lang="es-ES" sz="1800" dirty="0" smtClean="0"/>
          </a:p>
        </p:txBody>
      </p:sp>
      <p:graphicFrame>
        <p:nvGraphicFramePr>
          <p:cNvPr id="5" name="Object 3">
            <a:hlinkClick r:id="rId3" action="ppaction://hlinkfile"/>
          </p:cNvPr>
          <p:cNvGraphicFramePr>
            <a:graphicFrameLocks noChangeAspect="1"/>
          </p:cNvGraphicFramePr>
          <p:nvPr>
            <p:extLst>
              <p:ext uri="{D42A27DB-BD31-4B8C-83A1-F6EECF244321}">
                <p14:modId xmlns:p14="http://schemas.microsoft.com/office/powerpoint/2010/main" val="3342097074"/>
              </p:ext>
            </p:extLst>
          </p:nvPr>
        </p:nvGraphicFramePr>
        <p:xfrm>
          <a:off x="4500563" y="1195115"/>
          <a:ext cx="3500437" cy="1528762"/>
        </p:xfrm>
        <a:graphic>
          <a:graphicData uri="http://schemas.openxmlformats.org/presentationml/2006/ole">
            <mc:AlternateContent xmlns:mc="http://schemas.openxmlformats.org/markup-compatibility/2006">
              <mc:Choice xmlns:v="urn:schemas-microsoft-com:vml" Requires="v">
                <p:oleObj spid="_x0000_s2064" name="Paquete" r:id="rId4" imgW="1305000" imgH="485640" progId="Package">
                  <p:embed/>
                </p:oleObj>
              </mc:Choice>
              <mc:Fallback>
                <p:oleObj name="Paquete" r:id="rId4" imgW="1305000" imgH="485640" progId="Pack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195115"/>
                        <a:ext cx="3500437"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oleObj>
              </mc:Fallback>
            </mc:AlternateContent>
          </a:graphicData>
        </a:graphic>
      </p:graphicFrame>
      <p:sp>
        <p:nvSpPr>
          <p:cNvPr id="8" name="6 CuadroTexto"/>
          <p:cNvSpPr txBox="1">
            <a:spLocks noChangeArrowheads="1"/>
          </p:cNvSpPr>
          <p:nvPr/>
        </p:nvSpPr>
        <p:spPr bwMode="auto">
          <a:xfrm>
            <a:off x="855512" y="1412776"/>
            <a:ext cx="31432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b="1" dirty="0"/>
              <a:t>Programa para </a:t>
            </a:r>
            <a:r>
              <a:rPr lang="es-MX" b="1" dirty="0" smtClean="0"/>
              <a:t>generar </a:t>
            </a:r>
            <a:r>
              <a:rPr lang="es-MX" b="1" dirty="0"/>
              <a:t>encabezados para archivos </a:t>
            </a:r>
            <a:r>
              <a:rPr lang="es-MX" b="1" dirty="0" smtClean="0"/>
              <a:t>de texto por carga masiva</a:t>
            </a:r>
            <a:r>
              <a:rPr lang="es-MX" dirty="0"/>
              <a:t> </a:t>
            </a:r>
          </a:p>
          <a:p>
            <a:pPr eaLnBrk="1" hangingPunct="1"/>
            <a:endParaRPr lang="es-MX" dirty="0"/>
          </a:p>
        </p:txBody>
      </p:sp>
      <p:sp>
        <p:nvSpPr>
          <p:cNvPr id="9" name="7 CuadroTexto"/>
          <p:cNvSpPr txBox="1">
            <a:spLocks noChangeArrowheads="1"/>
          </p:cNvSpPr>
          <p:nvPr/>
        </p:nvSpPr>
        <p:spPr bwMode="auto">
          <a:xfrm>
            <a:off x="1143000" y="2981052"/>
            <a:ext cx="728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dirty="0"/>
              <a:t>Una vez que se ejecuta el programa aparecerá la siguiente pantalla:</a:t>
            </a:r>
          </a:p>
          <a:p>
            <a:pPr eaLnBrk="1" hangingPunct="1"/>
            <a:endParaRPr lang="es-MX" dirty="0"/>
          </a:p>
        </p:txBody>
      </p:sp>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3786188"/>
            <a:ext cx="6572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30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Funcionamiento de la herramienta</a:t>
            </a:r>
            <a:endParaRPr lang="es-ES" sz="1800" dirty="0" smtClean="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214563"/>
            <a:ext cx="54546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 CuadroTexto"/>
          <p:cNvSpPr txBox="1">
            <a:spLocks noChangeArrowheads="1"/>
          </p:cNvSpPr>
          <p:nvPr/>
        </p:nvSpPr>
        <p:spPr bwMode="auto">
          <a:xfrm>
            <a:off x="357188" y="1214438"/>
            <a:ext cx="1928812" cy="646112"/>
          </a:xfrm>
          <a:prstGeom prst="rect">
            <a:avLst/>
          </a:prstGeom>
          <a:noFill/>
          <a:ln w="50800">
            <a:solidFill>
              <a:srgbClr val="FFC000">
                <a:alpha val="90195"/>
              </a:srgb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Teclear la clave de la institución</a:t>
            </a:r>
          </a:p>
        </p:txBody>
      </p:sp>
      <p:sp>
        <p:nvSpPr>
          <p:cNvPr id="5" name="57 CuadroTexto"/>
          <p:cNvSpPr txBox="1">
            <a:spLocks noChangeArrowheads="1"/>
          </p:cNvSpPr>
          <p:nvPr/>
        </p:nvSpPr>
        <p:spPr bwMode="auto">
          <a:xfrm>
            <a:off x="5286375" y="1285875"/>
            <a:ext cx="2571750" cy="6461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dirty="0"/>
              <a:t>Siempre deberá colocarse el valor 1</a:t>
            </a:r>
          </a:p>
        </p:txBody>
      </p:sp>
      <p:sp>
        <p:nvSpPr>
          <p:cNvPr id="7" name="68 Rectángulo"/>
          <p:cNvSpPr>
            <a:spLocks noChangeArrowheads="1"/>
          </p:cNvSpPr>
          <p:nvPr/>
        </p:nvSpPr>
        <p:spPr bwMode="auto">
          <a:xfrm>
            <a:off x="2357438" y="2428875"/>
            <a:ext cx="714375" cy="357188"/>
          </a:xfrm>
          <a:prstGeom prst="rect">
            <a:avLst/>
          </a:prstGeom>
          <a:noFill/>
          <a:ln w="50800"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b="1" u="sng">
              <a:solidFill>
                <a:srgbClr val="FF9900"/>
              </a:solidFill>
              <a:latin typeface="Arial Narrow" pitchFamily="34" charset="0"/>
            </a:endParaRPr>
          </a:p>
        </p:txBody>
      </p:sp>
      <p:cxnSp>
        <p:nvCxnSpPr>
          <p:cNvPr id="8" name="70 Forma"/>
          <p:cNvCxnSpPr>
            <a:cxnSpLocks noChangeShapeType="1"/>
            <a:stCxn id="4" idx="3"/>
          </p:cNvCxnSpPr>
          <p:nvPr/>
        </p:nvCxnSpPr>
        <p:spPr bwMode="auto">
          <a:xfrm>
            <a:off x="2286000" y="1538288"/>
            <a:ext cx="285750" cy="890587"/>
          </a:xfrm>
          <a:prstGeom prst="bentConnector2">
            <a:avLst/>
          </a:prstGeom>
          <a:noFill/>
          <a:ln w="50800" algn="ctr">
            <a:solidFill>
              <a:srgbClr val="FFCC00"/>
            </a:solidFill>
            <a:round/>
            <a:headEnd/>
            <a:tailEnd/>
          </a:ln>
          <a:extLst>
            <a:ext uri="{909E8E84-426E-40DD-AFC4-6F175D3DCCD1}">
              <a14:hiddenFill xmlns:a14="http://schemas.microsoft.com/office/drawing/2010/main">
                <a:noFill/>
              </a14:hiddenFill>
            </a:ext>
          </a:extLst>
        </p:spPr>
      </p:cxnSp>
      <p:sp>
        <p:nvSpPr>
          <p:cNvPr id="9" name="71 Rectángulo"/>
          <p:cNvSpPr>
            <a:spLocks noChangeArrowheads="1"/>
          </p:cNvSpPr>
          <p:nvPr/>
        </p:nvSpPr>
        <p:spPr bwMode="auto">
          <a:xfrm>
            <a:off x="3857625" y="2428875"/>
            <a:ext cx="571500" cy="357188"/>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b="1" u="sng">
              <a:solidFill>
                <a:srgbClr val="FF9900"/>
              </a:solidFill>
              <a:latin typeface="Arial Narrow" pitchFamily="34" charset="0"/>
            </a:endParaRPr>
          </a:p>
        </p:txBody>
      </p:sp>
      <p:cxnSp>
        <p:nvCxnSpPr>
          <p:cNvPr id="10" name="73 Forma"/>
          <p:cNvCxnSpPr>
            <a:cxnSpLocks noChangeShapeType="1"/>
            <a:stCxn id="5" idx="1"/>
            <a:endCxn id="9" idx="0"/>
          </p:cNvCxnSpPr>
          <p:nvPr/>
        </p:nvCxnSpPr>
        <p:spPr bwMode="auto">
          <a:xfrm rot="10800000" flipV="1">
            <a:off x="4143375" y="1609725"/>
            <a:ext cx="1143000" cy="819150"/>
          </a:xfrm>
          <a:prstGeom prst="bentConnector2">
            <a:avLst/>
          </a:prstGeom>
          <a:noFill/>
          <a:ln w="50800" algn="ctr">
            <a:solidFill>
              <a:srgbClr val="FF0000"/>
            </a:solidFill>
            <a:round/>
            <a:headEnd/>
            <a:tailEnd/>
          </a:ln>
          <a:extLst>
            <a:ext uri="{909E8E84-426E-40DD-AFC4-6F175D3DCCD1}">
              <a14:hiddenFill xmlns:a14="http://schemas.microsoft.com/office/drawing/2010/main">
                <a:noFill/>
              </a14:hiddenFill>
            </a:ext>
          </a:extLst>
        </p:spPr>
      </p:cxnSp>
      <p:sp>
        <p:nvSpPr>
          <p:cNvPr id="11" name="86 CuadroTexto"/>
          <p:cNvSpPr txBox="1">
            <a:spLocks noChangeArrowheads="1"/>
          </p:cNvSpPr>
          <p:nvPr/>
        </p:nvSpPr>
        <p:spPr bwMode="auto">
          <a:xfrm>
            <a:off x="5929313" y="3857625"/>
            <a:ext cx="2786062" cy="1754188"/>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Oprimir el botón y elija el archivo haciendo doble clic en él, o bien seleccionándolo y presionando el botón Open. </a:t>
            </a:r>
          </a:p>
        </p:txBody>
      </p:sp>
      <p:sp>
        <p:nvSpPr>
          <p:cNvPr id="12" name="88 Rectángulo"/>
          <p:cNvSpPr>
            <a:spLocks noChangeArrowheads="1"/>
          </p:cNvSpPr>
          <p:nvPr/>
        </p:nvSpPr>
        <p:spPr bwMode="auto">
          <a:xfrm>
            <a:off x="6357938" y="2714625"/>
            <a:ext cx="642937" cy="357188"/>
          </a:xfrm>
          <a:prstGeom prst="rect">
            <a:avLst/>
          </a:prstGeom>
          <a:noFill/>
          <a:ln w="508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b="1" u="sng">
              <a:solidFill>
                <a:srgbClr val="FF9900"/>
              </a:solidFill>
              <a:latin typeface="Arial Narrow" pitchFamily="34" charset="0"/>
            </a:endParaRPr>
          </a:p>
        </p:txBody>
      </p:sp>
      <p:cxnSp>
        <p:nvCxnSpPr>
          <p:cNvPr id="13" name="90 Forma"/>
          <p:cNvCxnSpPr>
            <a:cxnSpLocks noChangeShapeType="1"/>
            <a:stCxn id="12" idx="3"/>
          </p:cNvCxnSpPr>
          <p:nvPr/>
        </p:nvCxnSpPr>
        <p:spPr bwMode="auto">
          <a:xfrm>
            <a:off x="7000875" y="2892425"/>
            <a:ext cx="857250" cy="965200"/>
          </a:xfrm>
          <a:prstGeom prst="bentConnector2">
            <a:avLst/>
          </a:prstGeom>
          <a:noFill/>
          <a:ln w="50800" algn="ctr">
            <a:solidFill>
              <a:srgbClr val="0000FF"/>
            </a:solidFill>
            <a:round/>
            <a:headEnd/>
            <a:tailEnd/>
          </a:ln>
          <a:extLst>
            <a:ext uri="{909E8E84-426E-40DD-AFC4-6F175D3DCCD1}">
              <a14:hiddenFill xmlns:a14="http://schemas.microsoft.com/office/drawing/2010/main">
                <a:noFill/>
              </a14:hiddenFill>
            </a:ext>
          </a:extLst>
        </p:spPr>
      </p:cxnSp>
      <p:pic>
        <p:nvPicPr>
          <p:cNvPr id="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43250"/>
            <a:ext cx="50720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6"/>
          <p:cNvSpPr>
            <a:spLocks noChangeArrowheads="1"/>
          </p:cNvSpPr>
          <p:nvPr/>
        </p:nvSpPr>
        <p:spPr bwMode="auto">
          <a:xfrm>
            <a:off x="2457450" y="700088"/>
            <a:ext cx="2714625" cy="584200"/>
          </a:xfrm>
          <a:prstGeom prst="rect">
            <a:avLst/>
          </a:prstGeom>
          <a:solidFill>
            <a:srgbClr val="FF0000"/>
          </a:solid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es-MX" sz="1600" b="1" dirty="0">
                <a:solidFill>
                  <a:schemeClr val="bg1"/>
                </a:solidFill>
                <a:latin typeface="Arial" pitchFamily="34" charset="0"/>
                <a:ea typeface="Times New Roman" pitchFamily="18" charset="0"/>
              </a:rPr>
              <a:t>Escribir desde el inicio  del recuadro</a:t>
            </a:r>
            <a:endParaRPr lang="es-MX" sz="1600" b="1" dirty="0">
              <a:solidFill>
                <a:schemeClr val="bg1"/>
              </a:solidFill>
              <a:latin typeface="Arial" pitchFamily="34" charset="0"/>
            </a:endParaRPr>
          </a:p>
        </p:txBody>
      </p:sp>
      <p:sp>
        <p:nvSpPr>
          <p:cNvPr id="16" name="14 Rectángulo"/>
          <p:cNvSpPr>
            <a:spLocks noChangeArrowheads="1"/>
          </p:cNvSpPr>
          <p:nvPr/>
        </p:nvSpPr>
        <p:spPr bwMode="auto">
          <a:xfrm>
            <a:off x="4286250" y="5786438"/>
            <a:ext cx="714375" cy="357187"/>
          </a:xfrm>
          <a:prstGeom prst="rect">
            <a:avLst/>
          </a:prstGeom>
          <a:solidFill>
            <a:srgbClr val="FFCC00">
              <a:alpha val="50195"/>
            </a:srgbClr>
          </a:solidFill>
          <a:ln w="28575" algn="ctr">
            <a:solidFill>
              <a:srgbClr val="FFCC00"/>
            </a:solidFill>
            <a:round/>
            <a:headEnd/>
            <a:tailEnd/>
          </a:ln>
          <a:effectLst>
            <a:glow rad="63500">
              <a:schemeClr val="accent2">
                <a:satMod val="175000"/>
                <a:alpha val="40000"/>
              </a:schemeClr>
            </a:glow>
          </a:effectLst>
        </p:spPr>
        <p:txBody>
          <a:bodyPr wrap="none" anchor="ctr"/>
          <a:lstStyle/>
          <a:p>
            <a:pPr algn="ctr">
              <a:defRPr/>
            </a:pPr>
            <a:endParaRPr lang="es-MX" b="1" u="sng">
              <a:solidFill>
                <a:srgbClr val="FF9900"/>
              </a:solidFill>
              <a:latin typeface="Arial Narrow" pitchFamily="34" charset="0"/>
            </a:endParaRPr>
          </a:p>
        </p:txBody>
      </p:sp>
    </p:spTree>
    <p:extLst>
      <p:ext uri="{BB962C8B-B14F-4D97-AF65-F5344CB8AC3E}">
        <p14:creationId xmlns:p14="http://schemas.microsoft.com/office/powerpoint/2010/main" val="16184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Herramienta</a:t>
            </a:r>
            <a:endParaRPr lang="es-ES" sz="1800" dirty="0" smtClean="0"/>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285875"/>
            <a:ext cx="607218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5 CuadroTexto"/>
          <p:cNvSpPr txBox="1">
            <a:spLocks noChangeArrowheads="1"/>
          </p:cNvSpPr>
          <p:nvPr/>
        </p:nvSpPr>
        <p:spPr bwMode="auto">
          <a:xfrm>
            <a:off x="1143000" y="2714625"/>
            <a:ext cx="2286000" cy="1200150"/>
          </a:xfrm>
          <a:prstGeom prst="rect">
            <a:avLst/>
          </a:prstGeom>
          <a:noFill/>
          <a:ln w="50800">
            <a:solidFill>
              <a:srgbClr val="00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Integrado el archivo en el programa oprima el botón </a:t>
            </a:r>
            <a:r>
              <a:rPr lang="es-MX" b="1"/>
              <a:t>calcular</a:t>
            </a:r>
          </a:p>
        </p:txBody>
      </p:sp>
      <p:sp>
        <p:nvSpPr>
          <p:cNvPr id="5" name="6 Rectángulo"/>
          <p:cNvSpPr>
            <a:spLocks noChangeArrowheads="1"/>
          </p:cNvSpPr>
          <p:nvPr/>
        </p:nvSpPr>
        <p:spPr bwMode="auto">
          <a:xfrm>
            <a:off x="1000125" y="1857375"/>
            <a:ext cx="4500563" cy="500063"/>
          </a:xfrm>
          <a:prstGeom prst="rect">
            <a:avLst/>
          </a:prstGeom>
          <a:noFill/>
          <a:ln w="50800" algn="ctr">
            <a:solidFill>
              <a:srgbClr val="00CC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b="1" u="sng">
              <a:solidFill>
                <a:srgbClr val="FF9900"/>
              </a:solidFill>
              <a:latin typeface="Arial Narrow" pitchFamily="34" charset="0"/>
            </a:endParaRPr>
          </a:p>
        </p:txBody>
      </p:sp>
      <p:sp>
        <p:nvSpPr>
          <p:cNvPr id="7" name="42 Rectángulo"/>
          <p:cNvSpPr>
            <a:spLocks noChangeArrowheads="1"/>
          </p:cNvSpPr>
          <p:nvPr/>
        </p:nvSpPr>
        <p:spPr bwMode="auto">
          <a:xfrm>
            <a:off x="4000500" y="2357438"/>
            <a:ext cx="1000125" cy="285750"/>
          </a:xfrm>
          <a:prstGeom prst="rect">
            <a:avLst/>
          </a:prstGeom>
          <a:solidFill>
            <a:srgbClr val="00CC66">
              <a:alpha val="50195"/>
            </a:srgbClr>
          </a:solidFill>
          <a:ln w="28575" algn="ctr">
            <a:solidFill>
              <a:srgbClr val="00CC66"/>
            </a:solidFill>
            <a:round/>
            <a:headEnd/>
            <a:tailEnd/>
          </a:ln>
        </p:spPr>
        <p:txBody>
          <a:bodyPr wrap="none" anchor="ctr"/>
          <a:lstStyle/>
          <a:p>
            <a:pPr algn="ctr"/>
            <a:endParaRPr lang="es-MX" b="1" u="sng">
              <a:solidFill>
                <a:srgbClr val="FF9900"/>
              </a:solidFill>
              <a:latin typeface="Arial Narrow"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50" y="4591050"/>
            <a:ext cx="5429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1 Rectángulo"/>
          <p:cNvSpPr>
            <a:spLocks noChangeArrowheads="1"/>
          </p:cNvSpPr>
          <p:nvPr/>
        </p:nvSpPr>
        <p:spPr bwMode="auto">
          <a:xfrm>
            <a:off x="1431925" y="4233863"/>
            <a:ext cx="6215063" cy="369887"/>
          </a:xfrm>
          <a:prstGeom prst="rect">
            <a:avLst/>
          </a:prstGeom>
          <a:noFill/>
          <a:ln w="508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MX"/>
              <a:t>Generado el encabezado aparecerá el mensaje siguiente:</a:t>
            </a:r>
          </a:p>
        </p:txBody>
      </p:sp>
      <p:sp>
        <p:nvSpPr>
          <p:cNvPr id="10" name="9 Rectángulo"/>
          <p:cNvSpPr>
            <a:spLocks noChangeArrowheads="1"/>
          </p:cNvSpPr>
          <p:nvPr/>
        </p:nvSpPr>
        <p:spPr bwMode="auto">
          <a:xfrm>
            <a:off x="7429500" y="5000625"/>
            <a:ext cx="1428750" cy="646113"/>
          </a:xfrm>
          <a:prstGeom prst="rect">
            <a:avLst/>
          </a:prstGeom>
          <a:noFill/>
          <a:ln w="50800">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s-MX"/>
              <a:t>Presione el botón OK</a:t>
            </a:r>
          </a:p>
        </p:txBody>
      </p:sp>
      <p:sp>
        <p:nvSpPr>
          <p:cNvPr id="11" name="10 Rectángulo"/>
          <p:cNvSpPr>
            <a:spLocks noChangeArrowheads="1"/>
          </p:cNvSpPr>
          <p:nvPr/>
        </p:nvSpPr>
        <p:spPr bwMode="auto">
          <a:xfrm>
            <a:off x="4146550" y="5376863"/>
            <a:ext cx="857250" cy="357187"/>
          </a:xfrm>
          <a:prstGeom prst="rect">
            <a:avLst/>
          </a:prstGeom>
          <a:noFill/>
          <a:ln w="50800" algn="ctr">
            <a:solidFill>
              <a:srgbClr val="99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b="1" u="sng">
              <a:solidFill>
                <a:srgbClr val="FF9900"/>
              </a:solidFill>
              <a:latin typeface="Arial Narrow" pitchFamily="34" charset="0"/>
            </a:endParaRPr>
          </a:p>
        </p:txBody>
      </p:sp>
      <p:cxnSp>
        <p:nvCxnSpPr>
          <p:cNvPr id="12" name="12 Conector angular"/>
          <p:cNvCxnSpPr>
            <a:cxnSpLocks noChangeShapeType="1"/>
            <a:stCxn id="11" idx="3"/>
            <a:endCxn id="10" idx="1"/>
          </p:cNvCxnSpPr>
          <p:nvPr/>
        </p:nvCxnSpPr>
        <p:spPr bwMode="auto">
          <a:xfrm flipV="1">
            <a:off x="5003800" y="5324475"/>
            <a:ext cx="2425700" cy="231775"/>
          </a:xfrm>
          <a:prstGeom prst="bentConnector3">
            <a:avLst>
              <a:gd name="adj1" fmla="val 50000"/>
            </a:avLst>
          </a:prstGeom>
          <a:noFill/>
          <a:ln w="50800" algn="ctr">
            <a:solidFill>
              <a:srgbClr val="9999FF"/>
            </a:solidFill>
            <a:round/>
            <a:headEnd/>
            <a:tailEnd/>
          </a:ln>
          <a:extLst>
            <a:ext uri="{909E8E84-426E-40DD-AFC4-6F175D3DCCD1}">
              <a14:hiddenFill xmlns:a14="http://schemas.microsoft.com/office/drawing/2010/main">
                <a:noFill/>
              </a14:hiddenFill>
            </a:ext>
          </a:extLst>
        </p:spPr>
      </p:cxnSp>
      <p:cxnSp>
        <p:nvCxnSpPr>
          <p:cNvPr id="13" name="8 Conector angular"/>
          <p:cNvCxnSpPr>
            <a:cxnSpLocks noChangeShapeType="1"/>
            <a:stCxn id="15" idx="3"/>
            <a:endCxn id="14" idx="0"/>
          </p:cNvCxnSpPr>
          <p:nvPr/>
        </p:nvCxnSpPr>
        <p:spPr bwMode="auto">
          <a:xfrm>
            <a:off x="6000750" y="2500313"/>
            <a:ext cx="1536700" cy="285750"/>
          </a:xfrm>
          <a:prstGeom prst="bentConnector2">
            <a:avLst/>
          </a:prstGeom>
          <a:noFill/>
          <a:ln w="50800" algn="ctr">
            <a:solidFill>
              <a:srgbClr val="237CCD"/>
            </a:solidFill>
            <a:round/>
            <a:headEnd/>
            <a:tailEnd/>
          </a:ln>
          <a:extLst>
            <a:ext uri="{909E8E84-426E-40DD-AFC4-6F175D3DCCD1}">
              <a14:hiddenFill xmlns:a14="http://schemas.microsoft.com/office/drawing/2010/main">
                <a:noFill/>
              </a14:hiddenFill>
            </a:ext>
          </a:extLst>
        </p:spPr>
      </p:cxnSp>
      <p:sp>
        <p:nvSpPr>
          <p:cNvPr id="14" name="5 CuadroTexto"/>
          <p:cNvSpPr txBox="1">
            <a:spLocks noChangeArrowheads="1"/>
          </p:cNvSpPr>
          <p:nvPr/>
        </p:nvSpPr>
        <p:spPr bwMode="auto">
          <a:xfrm>
            <a:off x="6357938" y="2786063"/>
            <a:ext cx="2357437" cy="369887"/>
          </a:xfrm>
          <a:prstGeom prst="rect">
            <a:avLst/>
          </a:prstGeom>
          <a:noFill/>
          <a:ln w="508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Oprima el botón Salir</a:t>
            </a:r>
          </a:p>
        </p:txBody>
      </p:sp>
      <p:sp>
        <p:nvSpPr>
          <p:cNvPr id="15" name="6 Rectángulo"/>
          <p:cNvSpPr>
            <a:spLocks noChangeArrowheads="1"/>
          </p:cNvSpPr>
          <p:nvPr/>
        </p:nvSpPr>
        <p:spPr bwMode="auto">
          <a:xfrm>
            <a:off x="5143500" y="2357438"/>
            <a:ext cx="857250" cy="285750"/>
          </a:xfrm>
          <a:prstGeom prst="rect">
            <a:avLst/>
          </a:prstGeom>
          <a:noFill/>
          <a:ln w="50800" algn="ctr">
            <a:solidFill>
              <a:srgbClr val="237CC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s-MX" b="1" u="sng">
              <a:solidFill>
                <a:srgbClr val="FF9900"/>
              </a:solidFill>
              <a:latin typeface="Arial Narrow" pitchFamily="34" charset="0"/>
            </a:endParaRPr>
          </a:p>
        </p:txBody>
      </p:sp>
    </p:spTree>
    <p:extLst>
      <p:ext uri="{BB962C8B-B14F-4D97-AF65-F5344CB8AC3E}">
        <p14:creationId xmlns:p14="http://schemas.microsoft.com/office/powerpoint/2010/main" val="381509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714625" y="285750"/>
            <a:ext cx="3744913" cy="369888"/>
          </a:xfrm>
          <a:noFill/>
        </p:spPr>
        <p:txBody>
          <a:bodyPr wrap="none" anchor="t" anchorCtr="1"/>
          <a:lstStyle/>
          <a:p>
            <a:r>
              <a:rPr lang="es-MX" sz="1800" dirty="0" smtClean="0"/>
              <a:t>Envío de Información por Carga Masiva</a:t>
            </a:r>
            <a:endParaRPr lang="es-ES" sz="1800" dirty="0" smtClean="0"/>
          </a:p>
        </p:txBody>
      </p:sp>
      <p:sp>
        <p:nvSpPr>
          <p:cNvPr id="3" name="4 CuadroTexto">
            <a:hlinkClick r:id="rId3" action="ppaction://hlinkfile"/>
          </p:cNvPr>
          <p:cNvSpPr txBox="1">
            <a:spLocks noChangeArrowheads="1"/>
          </p:cNvSpPr>
          <p:nvPr/>
        </p:nvSpPr>
        <p:spPr bwMode="auto">
          <a:xfrm>
            <a:off x="1500188" y="1285875"/>
            <a:ext cx="5357812" cy="646113"/>
          </a:xfrm>
          <a:prstGeom prst="rect">
            <a:avLst/>
          </a:prstGeom>
          <a:noFill/>
          <a:ln w="50800">
            <a:solidFill>
              <a:srgbClr val="6A358B"/>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Para correr la herramienta del CHECK SUM , </a:t>
            </a:r>
          </a:p>
          <a:p>
            <a:pPr eaLnBrk="1" hangingPunct="1"/>
            <a:r>
              <a:rPr lang="es-MX"/>
              <a:t>los archivos estarán conformados en formato txt.</a:t>
            </a:r>
          </a:p>
        </p:txBody>
      </p:sp>
      <p:graphicFrame>
        <p:nvGraphicFramePr>
          <p:cNvPr id="4" name="Object 3">
            <a:hlinkClick r:id="rId3" action="ppaction://hlinkfile"/>
          </p:cNvPr>
          <p:cNvGraphicFramePr>
            <a:graphicFrameLocks noChangeAspect="1"/>
          </p:cNvGraphicFramePr>
          <p:nvPr/>
        </p:nvGraphicFramePr>
        <p:xfrm>
          <a:off x="7072313" y="1785938"/>
          <a:ext cx="1857375" cy="781050"/>
        </p:xfrm>
        <a:graphic>
          <a:graphicData uri="http://schemas.openxmlformats.org/presentationml/2006/ole">
            <mc:AlternateContent xmlns:mc="http://schemas.openxmlformats.org/markup-compatibility/2006">
              <mc:Choice xmlns:v="urn:schemas-microsoft-com:vml" Requires="v">
                <p:oleObj spid="_x0000_s3086" name="Paquete" r:id="rId4" imgW="1305000" imgH="485640" progId="Package">
                  <p:embed/>
                </p:oleObj>
              </mc:Choice>
              <mc:Fallback>
                <p:oleObj name="Paquete" r:id="rId4" imgW="1305000" imgH="485640" progId="Pack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2313" y="1785938"/>
                        <a:ext cx="185737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oleObj>
              </mc:Fallback>
            </mc:AlternateContent>
          </a:graphicData>
        </a:graphic>
      </p:graphicFrame>
      <p:sp>
        <p:nvSpPr>
          <p:cNvPr id="5" name="7 CuadroTexto"/>
          <p:cNvSpPr txBox="1">
            <a:spLocks noChangeArrowheads="1"/>
          </p:cNvSpPr>
          <p:nvPr/>
        </p:nvSpPr>
        <p:spPr bwMode="auto">
          <a:xfrm>
            <a:off x="4929188" y="2786063"/>
            <a:ext cx="4000500" cy="369887"/>
          </a:xfrm>
          <a:prstGeom prst="rect">
            <a:avLst/>
          </a:prstGeom>
          <a:noFill/>
          <a:ln w="5080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Ejemplo de archivo con encabezado</a:t>
            </a:r>
          </a:p>
        </p:txBody>
      </p:sp>
      <p:sp>
        <p:nvSpPr>
          <p:cNvPr id="7" name="10 CuadroTexto"/>
          <p:cNvSpPr txBox="1">
            <a:spLocks noChangeArrowheads="1"/>
          </p:cNvSpPr>
          <p:nvPr/>
        </p:nvSpPr>
        <p:spPr bwMode="auto">
          <a:xfrm>
            <a:off x="428625" y="2071688"/>
            <a:ext cx="4000500" cy="369887"/>
          </a:xfrm>
          <a:prstGeom prst="rect">
            <a:avLst/>
          </a:prstGeom>
          <a:noFill/>
          <a:ln w="508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a:t>Ejemplo de archivo sin encabezado</a:t>
            </a:r>
          </a:p>
        </p:txBody>
      </p:sp>
      <p:pic>
        <p:nvPicPr>
          <p:cNvPr id="8" name="11 Imagen"/>
          <p:cNvPicPr>
            <a:picLocks noChangeAspect="1" noChangeArrowheads="1"/>
          </p:cNvPicPr>
          <p:nvPr/>
        </p:nvPicPr>
        <p:blipFill>
          <a:blip r:embed="rId6">
            <a:extLst>
              <a:ext uri="{28A0092B-C50C-407E-A947-70E740481C1C}">
                <a14:useLocalDpi xmlns:a14="http://schemas.microsoft.com/office/drawing/2010/main" val="0"/>
              </a:ext>
            </a:extLst>
          </a:blip>
          <a:srcRect r="48631" b="76456"/>
          <a:stretch>
            <a:fillRect/>
          </a:stretch>
        </p:blipFill>
        <p:spPr bwMode="auto">
          <a:xfrm>
            <a:off x="0" y="2571750"/>
            <a:ext cx="45720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12 Imagen"/>
          <p:cNvPicPr>
            <a:picLocks noChangeAspect="1" noChangeArrowheads="1"/>
          </p:cNvPicPr>
          <p:nvPr/>
        </p:nvPicPr>
        <p:blipFill>
          <a:blip r:embed="rId7">
            <a:extLst>
              <a:ext uri="{28A0092B-C50C-407E-A947-70E740481C1C}">
                <a14:useLocalDpi xmlns:a14="http://schemas.microsoft.com/office/drawing/2010/main" val="0"/>
              </a:ext>
            </a:extLst>
          </a:blip>
          <a:srcRect r="49010" b="80220"/>
          <a:stretch>
            <a:fillRect/>
          </a:stretch>
        </p:blipFill>
        <p:spPr bwMode="auto">
          <a:xfrm>
            <a:off x="4643438" y="3286125"/>
            <a:ext cx="4500562"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3 Rectángulo"/>
          <p:cNvSpPr>
            <a:spLocks noChangeArrowheads="1"/>
          </p:cNvSpPr>
          <p:nvPr/>
        </p:nvSpPr>
        <p:spPr bwMode="auto">
          <a:xfrm>
            <a:off x="4560888" y="3951288"/>
            <a:ext cx="2286000" cy="428625"/>
          </a:xfrm>
          <a:prstGeom prst="rect">
            <a:avLst/>
          </a:prstGeom>
          <a:solidFill>
            <a:srgbClr val="663300">
              <a:alpha val="18039"/>
            </a:srgbClr>
          </a:solidFill>
          <a:ln w="50800" algn="ctr">
            <a:solidFill>
              <a:srgbClr val="663300"/>
            </a:solidFill>
            <a:round/>
            <a:headEnd/>
            <a:tailEnd/>
          </a:ln>
        </p:spPr>
        <p:txBody>
          <a:bodyPr wrap="none" anchor="ctr"/>
          <a:lstStyle/>
          <a:p>
            <a:pPr algn="ctr"/>
            <a:endParaRPr lang="es-MX" b="1" u="sng">
              <a:solidFill>
                <a:srgbClr val="FF9900"/>
              </a:solidFill>
              <a:latin typeface="Arial Narrow" pitchFamily="34" charset="0"/>
            </a:endParaRPr>
          </a:p>
        </p:txBody>
      </p:sp>
      <p:cxnSp>
        <p:nvCxnSpPr>
          <p:cNvPr id="11" name="15 Forma"/>
          <p:cNvCxnSpPr>
            <a:cxnSpLocks noChangeShapeType="1"/>
            <a:endCxn id="10" idx="3"/>
          </p:cNvCxnSpPr>
          <p:nvPr/>
        </p:nvCxnSpPr>
        <p:spPr bwMode="auto">
          <a:xfrm rot="5400000">
            <a:off x="6775450" y="3236913"/>
            <a:ext cx="1000125" cy="857250"/>
          </a:xfrm>
          <a:prstGeom prst="bentConnector2">
            <a:avLst/>
          </a:prstGeom>
          <a:noFill/>
          <a:ln w="50800" algn="ctr">
            <a:solidFill>
              <a:srgbClr val="6633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5310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2483769" y="285750"/>
            <a:ext cx="4680520" cy="369888"/>
          </a:xfrm>
          <a:noFill/>
        </p:spPr>
        <p:txBody>
          <a:bodyPr wrap="none" anchor="t" anchorCtr="1"/>
          <a:lstStyle/>
          <a:p>
            <a:r>
              <a:rPr lang="es-MX" sz="1800" dirty="0" smtClean="0"/>
              <a:t>Realizar un archivo de texto con un archivo de </a:t>
            </a:r>
            <a:r>
              <a:rPr lang="es-MX" sz="1800" dirty="0" err="1" smtClean="0"/>
              <a:t>excel</a:t>
            </a:r>
            <a:endParaRPr lang="es-ES" sz="1800" dirty="0" smtClean="0"/>
          </a:p>
        </p:txBody>
      </p:sp>
      <p:graphicFrame>
        <p:nvGraphicFramePr>
          <p:cNvPr id="4" name="3 Tabla"/>
          <p:cNvGraphicFramePr>
            <a:graphicFrameLocks noGrp="1"/>
          </p:cNvGraphicFramePr>
          <p:nvPr>
            <p:extLst>
              <p:ext uri="{D42A27DB-BD31-4B8C-83A1-F6EECF244321}">
                <p14:modId xmlns:p14="http://schemas.microsoft.com/office/powerpoint/2010/main" val="2922202626"/>
              </p:ext>
            </p:extLst>
          </p:nvPr>
        </p:nvGraphicFramePr>
        <p:xfrm>
          <a:off x="251520" y="1340768"/>
          <a:ext cx="8851854" cy="1224136"/>
        </p:xfrm>
        <a:graphic>
          <a:graphicData uri="http://schemas.openxmlformats.org/drawingml/2006/table">
            <a:tbl>
              <a:tblPr/>
              <a:tblGrid>
                <a:gridCol w="1083170"/>
                <a:gridCol w="932869"/>
                <a:gridCol w="725030"/>
                <a:gridCol w="1100217"/>
                <a:gridCol w="804594"/>
                <a:gridCol w="601082"/>
                <a:gridCol w="806286"/>
                <a:gridCol w="950809"/>
                <a:gridCol w="774998"/>
                <a:gridCol w="1072799"/>
              </a:tblGrid>
              <a:tr h="371387">
                <a:tc>
                  <a:txBody>
                    <a:bodyPr/>
                    <a:lstStyle/>
                    <a:p>
                      <a:pPr algn="ctr" fontAlgn="b"/>
                      <a:r>
                        <a:rPr lang="es-MX" sz="1400" b="0" i="0" u="none" strike="noStrike" dirty="0">
                          <a:solidFill>
                            <a:srgbClr val="000000"/>
                          </a:solidFill>
                          <a:effectLst/>
                          <a:latin typeface="Calibri"/>
                        </a:rPr>
                        <a:t>1</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2</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3</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4</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5</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6</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7</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8</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a:solidFill>
                            <a:srgbClr val="000000"/>
                          </a:solidFill>
                          <a:effectLst/>
                          <a:latin typeface="Calibri"/>
                        </a:rPr>
                        <a:t>9</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1" i="0" u="none" strike="noStrike" dirty="0">
                          <a:solidFill>
                            <a:srgbClr val="000000"/>
                          </a:solidFill>
                          <a:effectLst/>
                          <a:latin typeface="Calibri"/>
                        </a:rPr>
                        <a:t>10</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416857">
                <a:tc>
                  <a:txBody>
                    <a:bodyPr/>
                    <a:lstStyle/>
                    <a:p>
                      <a:pPr algn="l" fontAlgn="b"/>
                      <a:r>
                        <a:rPr lang="es-MX" sz="1000" b="0" i="0" u="none" strike="noStrike">
                          <a:solidFill>
                            <a:srgbClr val="000000"/>
                          </a:solidFill>
                          <a:effectLst/>
                          <a:latin typeface="Calibri"/>
                        </a:rPr>
                        <a:t>NIV</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NCI</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Clave distribuidora</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Clave distribuidora 2</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Versión</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Tipo de persona</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CURP</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RFC</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Tipo Identificación</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No. Identificación</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435892">
                <a:tc>
                  <a:txBody>
                    <a:bodyPr/>
                    <a:lstStyle/>
                    <a:p>
                      <a:pPr algn="ctr" fontAlgn="b"/>
                      <a:r>
                        <a:rPr lang="es-MX" sz="1000" b="0" i="0" u="none" strike="noStrike" dirty="0">
                          <a:solidFill>
                            <a:srgbClr val="000000"/>
                          </a:solidFill>
                          <a:effectLst/>
                          <a:latin typeface="Calibri"/>
                        </a:rPr>
                        <a:t>JS2ZC82S2C6112415</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4P538LNB</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1912</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 </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PREMIUM</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0</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SIAN981216HDFLQR02</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SIAN981216</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1</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IFE12345</a:t>
                      </a:r>
                    </a:p>
                  </a:txBody>
                  <a:tcPr marL="5596" marR="5596" marT="559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49842121"/>
              </p:ext>
            </p:extLst>
          </p:nvPr>
        </p:nvGraphicFramePr>
        <p:xfrm>
          <a:off x="251520" y="3212976"/>
          <a:ext cx="8712969" cy="1296144"/>
        </p:xfrm>
        <a:graphic>
          <a:graphicData uri="http://schemas.openxmlformats.org/drawingml/2006/table">
            <a:tbl>
              <a:tblPr/>
              <a:tblGrid>
                <a:gridCol w="794003"/>
                <a:gridCol w="815084"/>
                <a:gridCol w="843191"/>
                <a:gridCol w="815084"/>
                <a:gridCol w="1004803"/>
                <a:gridCol w="885351"/>
                <a:gridCol w="1096148"/>
                <a:gridCol w="843191"/>
                <a:gridCol w="815084"/>
                <a:gridCol w="801030"/>
              </a:tblGrid>
              <a:tr h="481808">
                <a:tc>
                  <a:txBody>
                    <a:bodyPr/>
                    <a:lstStyle/>
                    <a:p>
                      <a:pPr algn="ctr" fontAlgn="b"/>
                      <a:r>
                        <a:rPr lang="es-MX" sz="1400" b="0" i="0" u="none" strike="noStrike" dirty="0">
                          <a:solidFill>
                            <a:srgbClr val="000000"/>
                          </a:solidFill>
                          <a:effectLst/>
                          <a:latin typeface="Calibri"/>
                        </a:rPr>
                        <a:t>11</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12</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13</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14</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15</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16</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17</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18</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19</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1" i="0" u="none" strike="noStrike" dirty="0">
                          <a:solidFill>
                            <a:srgbClr val="000000"/>
                          </a:solidFill>
                          <a:effectLst/>
                          <a:latin typeface="Calibri"/>
                        </a:rPr>
                        <a:t>20</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444499">
                <a:tc>
                  <a:txBody>
                    <a:bodyPr/>
                    <a:lstStyle/>
                    <a:p>
                      <a:pPr algn="l" fontAlgn="b"/>
                      <a:r>
                        <a:rPr lang="es-MX" sz="1000" b="0" i="0" u="none" strike="noStrike" dirty="0">
                          <a:solidFill>
                            <a:srgbClr val="000000"/>
                          </a:solidFill>
                          <a:effectLst/>
                          <a:latin typeface="Calibri"/>
                        </a:rPr>
                        <a:t>Nombre</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Apellido Paterno</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Apellido Materno</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Tipo de domicilio</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Domicilio Extranjero</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Entidad Federativa</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Municipio o Delegación</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Calle</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Número exterior</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Número interior</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369837">
                <a:tc>
                  <a:txBody>
                    <a:bodyPr/>
                    <a:lstStyle/>
                    <a:p>
                      <a:pPr algn="ctr" fontAlgn="b"/>
                      <a:r>
                        <a:rPr lang="es-MX" sz="1000" b="0" i="0" u="none" strike="noStrike" dirty="0">
                          <a:solidFill>
                            <a:srgbClr val="000000"/>
                          </a:solidFill>
                          <a:effectLst/>
                          <a:latin typeface="Calibri"/>
                        </a:rPr>
                        <a:t>CARLOS</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CARLOS</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CARLOS</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1</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 </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15</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13</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JUAREZ</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30</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s-MX" sz="1000" b="0" i="0" u="none" strike="noStrike" dirty="0">
                          <a:solidFill>
                            <a:srgbClr val="000000"/>
                          </a:solidFill>
                          <a:effectLst/>
                          <a:latin typeface="Calibri"/>
                        </a:rPr>
                        <a:t> </a:t>
                      </a:r>
                    </a:p>
                  </a:txBody>
                  <a:tcPr marL="4978" marR="4978" marT="4978"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228494094"/>
              </p:ext>
            </p:extLst>
          </p:nvPr>
        </p:nvGraphicFramePr>
        <p:xfrm>
          <a:off x="323529" y="5085185"/>
          <a:ext cx="8568950" cy="1080120"/>
        </p:xfrm>
        <a:graphic>
          <a:graphicData uri="http://schemas.openxmlformats.org/drawingml/2006/table">
            <a:tbl>
              <a:tblPr/>
              <a:tblGrid>
                <a:gridCol w="897272"/>
                <a:gridCol w="732772"/>
                <a:gridCol w="779999"/>
                <a:gridCol w="1096795"/>
                <a:gridCol w="1091681"/>
                <a:gridCol w="844931"/>
                <a:gridCol w="987000"/>
                <a:gridCol w="844931"/>
                <a:gridCol w="598183"/>
                <a:gridCol w="695386"/>
              </a:tblGrid>
              <a:tr h="360040">
                <a:tc>
                  <a:txBody>
                    <a:bodyPr/>
                    <a:lstStyle/>
                    <a:p>
                      <a:pPr algn="ctr" fontAlgn="b"/>
                      <a:r>
                        <a:rPr lang="es-MX" sz="1400" b="0" i="0" u="none" strike="noStrike" dirty="0">
                          <a:solidFill>
                            <a:srgbClr val="000000"/>
                          </a:solidFill>
                          <a:effectLst/>
                          <a:latin typeface="Calibri"/>
                        </a:rPr>
                        <a:t>21</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22</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23</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24</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25</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26</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27</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28</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0" i="0" u="none" strike="noStrike" dirty="0">
                          <a:solidFill>
                            <a:srgbClr val="000000"/>
                          </a:solidFill>
                          <a:effectLst/>
                          <a:latin typeface="Calibri"/>
                        </a:rPr>
                        <a:t>29</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fontAlgn="b"/>
                      <a:r>
                        <a:rPr lang="es-MX" sz="1400" b="1" i="0" u="none" strike="noStrike" dirty="0">
                          <a:solidFill>
                            <a:srgbClr val="000000"/>
                          </a:solidFill>
                          <a:effectLst/>
                          <a:latin typeface="Calibri"/>
                        </a:rPr>
                        <a:t>30</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360040">
                <a:tc>
                  <a:txBody>
                    <a:bodyPr/>
                    <a:lstStyle/>
                    <a:p>
                      <a:pPr algn="l" fontAlgn="b"/>
                      <a:r>
                        <a:rPr lang="es-MX" sz="1000" b="0" i="0" u="none" strike="noStrike" dirty="0">
                          <a:solidFill>
                            <a:srgbClr val="000000"/>
                          </a:solidFill>
                          <a:effectLst/>
                          <a:latin typeface="Calibri"/>
                        </a:rPr>
                        <a:t>Colonia</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Código Postal</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Teléfono</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Tipo movimiento</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dirty="0">
                          <a:solidFill>
                            <a:srgbClr val="000000"/>
                          </a:solidFill>
                          <a:effectLst/>
                          <a:latin typeface="Calibri"/>
                        </a:rPr>
                        <a:t>Fecha de movimiento</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Factura</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Fecha de factura</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Fecha de entrega</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Folio</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fontAlgn="b"/>
                      <a:r>
                        <a:rPr lang="es-MX" sz="1000" b="0" i="0" u="none" strike="noStrike">
                          <a:solidFill>
                            <a:srgbClr val="000000"/>
                          </a:solidFill>
                          <a:effectLst/>
                          <a:latin typeface="Calibri"/>
                        </a:rPr>
                        <a:t>Tipo de Venta</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360040">
                <a:tc>
                  <a:txBody>
                    <a:bodyPr/>
                    <a:lstStyle/>
                    <a:p>
                      <a:pPr algn="ctr" fontAlgn="b"/>
                      <a:r>
                        <a:rPr lang="es-MX" sz="1000" b="0" i="0" u="none" strike="noStrike">
                          <a:solidFill>
                            <a:srgbClr val="000000"/>
                          </a:solidFill>
                          <a:effectLst/>
                          <a:latin typeface="Calibri"/>
                        </a:rPr>
                        <a:t>PETROLEROS</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a:solidFill>
                            <a:srgbClr val="000000"/>
                          </a:solidFill>
                          <a:effectLst/>
                          <a:latin typeface="Calibri"/>
                        </a:rPr>
                        <a:t>52970</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51234657</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a:solidFill>
                            <a:srgbClr val="000000"/>
                          </a:solidFill>
                          <a:effectLst/>
                          <a:latin typeface="Calibri"/>
                        </a:rPr>
                        <a:t>1</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41046</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factAA20</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41045</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41046</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 </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s-MX" sz="1000" b="0" i="0" u="none" strike="noStrike" dirty="0">
                          <a:solidFill>
                            <a:srgbClr val="000000"/>
                          </a:solidFill>
                          <a:effectLst/>
                          <a:latin typeface="Calibri"/>
                        </a:rPr>
                        <a:t>1</a:t>
                      </a:r>
                    </a:p>
                  </a:txBody>
                  <a:tcPr marL="5386" marR="5386" marT="538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9" name="8 Rectángulo redondeado"/>
          <p:cNvSpPr/>
          <p:nvPr/>
        </p:nvSpPr>
        <p:spPr>
          <a:xfrm>
            <a:off x="179512" y="3212976"/>
            <a:ext cx="8784976" cy="1368152"/>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251117" y="1340768"/>
            <a:ext cx="8784976" cy="1296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Rectángulo redondeado"/>
          <p:cNvSpPr/>
          <p:nvPr/>
        </p:nvSpPr>
        <p:spPr>
          <a:xfrm>
            <a:off x="251520" y="5085184"/>
            <a:ext cx="8712968" cy="1152128"/>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12 Conector angular"/>
          <p:cNvCxnSpPr/>
          <p:nvPr/>
        </p:nvCxnSpPr>
        <p:spPr>
          <a:xfrm rot="10800000" flipV="1">
            <a:off x="242422" y="1952836"/>
            <a:ext cx="8712962" cy="1416336"/>
          </a:xfrm>
          <a:prstGeom prst="bentConnector3">
            <a:avLst>
              <a:gd name="adj1" fmla="val -851"/>
            </a:avLst>
          </a:prstGeom>
          <a:ln w="444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6" name="25 Conector angular"/>
          <p:cNvCxnSpPr/>
          <p:nvPr/>
        </p:nvCxnSpPr>
        <p:spPr>
          <a:xfrm rot="10800000">
            <a:off x="269322" y="4809334"/>
            <a:ext cx="8659162" cy="851915"/>
          </a:xfrm>
          <a:prstGeom prst="bentConnector3">
            <a:avLst>
              <a:gd name="adj1" fmla="val 100949"/>
            </a:avLst>
          </a:prstGeom>
          <a:ln w="44450">
            <a:solidFill>
              <a:srgbClr val="FF0000"/>
            </a:solidFill>
            <a:prstDash val="lg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4100" name="4099 Conector angular"/>
          <p:cNvCxnSpPr/>
          <p:nvPr/>
        </p:nvCxnSpPr>
        <p:spPr>
          <a:xfrm flipH="1">
            <a:off x="344446" y="3405178"/>
            <a:ext cx="8712968" cy="1404156"/>
          </a:xfrm>
          <a:prstGeom prst="bentConnector3">
            <a:avLst>
              <a:gd name="adj1" fmla="val -244"/>
            </a:avLst>
          </a:prstGeom>
          <a:ln w="444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143" name="4142 Conector recto"/>
          <p:cNvCxnSpPr>
            <a:stCxn id="4" idx="1"/>
            <a:endCxn id="4" idx="3"/>
          </p:cNvCxnSpPr>
          <p:nvPr/>
        </p:nvCxnSpPr>
        <p:spPr>
          <a:xfrm>
            <a:off x="251520" y="1952836"/>
            <a:ext cx="8851854" cy="0"/>
          </a:xfrm>
          <a:prstGeom prst="line">
            <a:avLst/>
          </a:prstGeom>
          <a:ln w="444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146" name="4145 Conector recto de flecha"/>
          <p:cNvCxnSpPr/>
          <p:nvPr/>
        </p:nvCxnSpPr>
        <p:spPr>
          <a:xfrm>
            <a:off x="827584" y="1772816"/>
            <a:ext cx="1296144" cy="0"/>
          </a:xfrm>
          <a:prstGeom prst="straightConnector1">
            <a:avLst/>
          </a:prstGeom>
          <a:ln w="63500">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4148" name="4147 Conector recto de flecha"/>
          <p:cNvCxnSpPr/>
          <p:nvPr/>
        </p:nvCxnSpPr>
        <p:spPr>
          <a:xfrm>
            <a:off x="2627784" y="1772816"/>
            <a:ext cx="1944216" cy="0"/>
          </a:xfrm>
          <a:prstGeom prst="straightConnector1">
            <a:avLst/>
          </a:prstGeom>
          <a:ln>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4150" name="4149 Conector recto de flecha"/>
          <p:cNvCxnSpPr/>
          <p:nvPr/>
        </p:nvCxnSpPr>
        <p:spPr>
          <a:xfrm>
            <a:off x="5220072" y="1772816"/>
            <a:ext cx="2088232" cy="0"/>
          </a:xfrm>
          <a:prstGeom prst="straightConnector1">
            <a:avLst/>
          </a:prstGeom>
          <a:ln>
            <a:tailEnd type="arrow"/>
          </a:ln>
          <a:scene3d>
            <a:camera prst="orthographicFront"/>
            <a:lightRig rig="threePt" dir="t"/>
          </a:scene3d>
          <a:sp3d>
            <a:bevelT w="139700" h="139700" prst="divot"/>
          </a:sp3d>
        </p:spPr>
        <p:style>
          <a:lnRef idx="3">
            <a:schemeClr val="accent1"/>
          </a:lnRef>
          <a:fillRef idx="0">
            <a:schemeClr val="accent1"/>
          </a:fillRef>
          <a:effectRef idx="2">
            <a:schemeClr val="accent1"/>
          </a:effectRef>
          <a:fontRef idx="minor">
            <a:schemeClr val="tx1"/>
          </a:fontRef>
        </p:style>
      </p:cxnSp>
      <p:cxnSp>
        <p:nvCxnSpPr>
          <p:cNvPr id="4152" name="4151 Conector recto de flecha"/>
          <p:cNvCxnSpPr/>
          <p:nvPr/>
        </p:nvCxnSpPr>
        <p:spPr>
          <a:xfrm>
            <a:off x="467544" y="2155929"/>
            <a:ext cx="0" cy="720080"/>
          </a:xfrm>
          <a:prstGeom prst="straightConnector1">
            <a:avLst/>
          </a:prstGeom>
          <a:ln>
            <a:tailEnd type="arrow"/>
          </a:ln>
          <a:effectLst>
            <a:glow rad="139700">
              <a:schemeClr val="accent1">
                <a:satMod val="175000"/>
                <a:alpha val="40000"/>
              </a:schemeClr>
            </a:glow>
            <a:outerShdw blurRad="40000" dist="23000" dir="5400000" rotWithShape="0">
              <a:srgbClr val="000000">
                <a:alpha val="35000"/>
              </a:srgbClr>
            </a:outerShdw>
          </a:effectLst>
          <a:scene3d>
            <a:camera prst="perspectiveFront"/>
            <a:lightRig rig="threePt" dir="t"/>
          </a:scene3d>
        </p:spPr>
        <p:style>
          <a:lnRef idx="3">
            <a:schemeClr val="accent1"/>
          </a:lnRef>
          <a:fillRef idx="0">
            <a:schemeClr val="accent1"/>
          </a:fillRef>
          <a:effectRef idx="2">
            <a:schemeClr val="accent1"/>
          </a:effectRef>
          <a:fontRef idx="minor">
            <a:schemeClr val="tx1"/>
          </a:fontRef>
        </p:style>
      </p:cxnSp>
      <p:cxnSp>
        <p:nvCxnSpPr>
          <p:cNvPr id="4155" name="4154 Conector recto de flecha"/>
          <p:cNvCxnSpPr/>
          <p:nvPr/>
        </p:nvCxnSpPr>
        <p:spPr>
          <a:xfrm>
            <a:off x="971600" y="2974713"/>
            <a:ext cx="1152128" cy="0"/>
          </a:xfrm>
          <a:prstGeom prst="straightConnector1">
            <a:avLst/>
          </a:prstGeom>
          <a:ln>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97" name="96 Conector recto de flecha"/>
          <p:cNvCxnSpPr/>
          <p:nvPr/>
        </p:nvCxnSpPr>
        <p:spPr>
          <a:xfrm>
            <a:off x="3023828" y="2972127"/>
            <a:ext cx="1836204" cy="16268"/>
          </a:xfrm>
          <a:prstGeom prst="straightConnector1">
            <a:avLst/>
          </a:prstGeom>
          <a:ln>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98" name="97 Conector recto de flecha"/>
          <p:cNvCxnSpPr/>
          <p:nvPr/>
        </p:nvCxnSpPr>
        <p:spPr>
          <a:xfrm flipV="1">
            <a:off x="5508104" y="2972127"/>
            <a:ext cx="2232248" cy="16268"/>
          </a:xfrm>
          <a:prstGeom prst="straightConnector1">
            <a:avLst/>
          </a:prstGeom>
          <a:ln>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101" name="100 Conector recto de flecha"/>
          <p:cNvCxnSpPr/>
          <p:nvPr/>
        </p:nvCxnSpPr>
        <p:spPr>
          <a:xfrm>
            <a:off x="467544" y="4005064"/>
            <a:ext cx="0" cy="720080"/>
          </a:xfrm>
          <a:prstGeom prst="straightConnector1">
            <a:avLst/>
          </a:prstGeom>
          <a:ln>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102" name="101 Conector recto de flecha"/>
          <p:cNvCxnSpPr/>
          <p:nvPr/>
        </p:nvCxnSpPr>
        <p:spPr>
          <a:xfrm>
            <a:off x="695442" y="5235292"/>
            <a:ext cx="1152128" cy="0"/>
          </a:xfrm>
          <a:prstGeom prst="straightConnector1">
            <a:avLst/>
          </a:prstGeom>
          <a:ln>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cxnSp>
        <p:nvCxnSpPr>
          <p:cNvPr id="103" name="102 Conector recto de flecha"/>
          <p:cNvCxnSpPr/>
          <p:nvPr/>
        </p:nvCxnSpPr>
        <p:spPr>
          <a:xfrm>
            <a:off x="2771800" y="5219024"/>
            <a:ext cx="1836204" cy="16268"/>
          </a:xfrm>
          <a:prstGeom prst="straightConnector1">
            <a:avLst/>
          </a:prstGeom>
          <a:ln>
            <a:tailEnd type="arrow"/>
          </a:ln>
          <a:scene3d>
            <a:camera prst="orthographicFront"/>
            <a:lightRig rig="threePt" dir="t"/>
          </a:scene3d>
          <a:sp3d>
            <a:bevelT prst="angle"/>
          </a:sp3d>
        </p:spPr>
        <p:style>
          <a:lnRef idx="3">
            <a:schemeClr val="accent1"/>
          </a:lnRef>
          <a:fillRef idx="0">
            <a:schemeClr val="accent1"/>
          </a:fillRef>
          <a:effectRef idx="2">
            <a:schemeClr val="accent1"/>
          </a:effectRef>
          <a:fontRef idx="minor">
            <a:schemeClr val="tx1"/>
          </a:fontRef>
        </p:style>
      </p:cxnSp>
      <p:cxnSp>
        <p:nvCxnSpPr>
          <p:cNvPr id="104" name="103 Conector recto de flecha"/>
          <p:cNvCxnSpPr/>
          <p:nvPr/>
        </p:nvCxnSpPr>
        <p:spPr>
          <a:xfrm flipV="1">
            <a:off x="5508104" y="5185572"/>
            <a:ext cx="2232248" cy="16268"/>
          </a:xfrm>
          <a:prstGeom prst="straightConnector1">
            <a:avLst/>
          </a:prstGeom>
          <a:ln w="63500">
            <a:tailEnd type="arrow"/>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cxnSp>
      <p:sp>
        <p:nvSpPr>
          <p:cNvPr id="4164" name="4163 CuadroTexto"/>
          <p:cNvSpPr txBox="1"/>
          <p:nvPr/>
        </p:nvSpPr>
        <p:spPr>
          <a:xfrm>
            <a:off x="695442" y="823427"/>
            <a:ext cx="7692982" cy="369332"/>
          </a:xfrm>
          <a:prstGeom prst="rect">
            <a:avLst/>
          </a:prstGeom>
          <a:noFill/>
        </p:spPr>
        <p:txBody>
          <a:bodyPr wrap="square" rtlCol="0">
            <a:spAutoFit/>
          </a:bodyPr>
          <a:lstStyle/>
          <a:p>
            <a:r>
              <a:rPr lang="es-MX" dirty="0" smtClean="0"/>
              <a:t>El usuario deberá copiar desde el </a:t>
            </a:r>
            <a:r>
              <a:rPr lang="es-MX" b="1" dirty="0" smtClean="0"/>
              <a:t>primer dato NIV </a:t>
            </a:r>
            <a:r>
              <a:rPr lang="es-MX" dirty="0" smtClean="0"/>
              <a:t>hasta el último </a:t>
            </a:r>
            <a:r>
              <a:rPr lang="es-MX" b="1" dirty="0" smtClean="0"/>
              <a:t>Tipo de venta </a:t>
            </a:r>
            <a:endParaRPr lang="es-MX" b="1" dirty="0"/>
          </a:p>
        </p:txBody>
      </p:sp>
    </p:spTree>
    <p:extLst>
      <p:ext uri="{BB962C8B-B14F-4D97-AF65-F5344CB8AC3E}">
        <p14:creationId xmlns:p14="http://schemas.microsoft.com/office/powerpoint/2010/main" val="23468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1565</Words>
  <Application>Microsoft Office PowerPoint</Application>
  <PresentationFormat>Presentación en pantalla (4:3)</PresentationFormat>
  <Paragraphs>242</Paragraphs>
  <Slides>23</Slides>
  <Notes>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Tema de Office</vt:lpstr>
      <vt:lpstr>Paquete</vt:lpstr>
      <vt:lpstr>Presentación de PowerPoint</vt:lpstr>
      <vt:lpstr>Conformación de un archivo de Texto y colocación del encabezado</vt:lpstr>
      <vt:lpstr>Envío de Información por Carga Masiva</vt:lpstr>
      <vt:lpstr>Fórmula para sistematizar el encabezado</vt:lpstr>
      <vt:lpstr>Herramienta para generar encabezados  </vt:lpstr>
      <vt:lpstr>Funcionamiento de la herramienta</vt:lpstr>
      <vt:lpstr>Herramienta</vt:lpstr>
      <vt:lpstr>Envío de Información por Carga Masiva</vt:lpstr>
      <vt:lpstr>Realizar un archivo de texto con un archivo de excel</vt:lpstr>
      <vt:lpstr>Convertir a texto</vt:lpstr>
      <vt:lpstr>Completar una cadena del aviso de venta </vt:lpstr>
      <vt:lpstr>Completar una cadena del aviso de venta</vt:lpstr>
      <vt:lpstr>Concluir la cadena del aviso de venta</vt:lpstr>
      <vt:lpstr>Guardar el archivo de texto</vt:lpstr>
      <vt:lpstr>Envío de Información por Carga Masiva</vt:lpstr>
      <vt:lpstr>Carga Masiva</vt:lpstr>
      <vt:lpstr>Selección de archivo</vt:lpstr>
      <vt:lpstr>Envió del Archivo</vt:lpstr>
      <vt:lpstr>Monitoreo de archivos</vt:lpstr>
      <vt:lpstr>Consulta de Archivos Procesados</vt:lpstr>
      <vt:lpstr>Descargar Archivos Procesados</vt:lpstr>
      <vt:lpstr>Revisar resultados e identificar errores</vt:lpstr>
      <vt:lpstr>Guardar archivos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López Pérez Fabián</dc:creator>
  <cp:lastModifiedBy>Espinoza Cardenas Gabriela</cp:lastModifiedBy>
  <cp:revision>71</cp:revision>
  <dcterms:created xsi:type="dcterms:W3CDTF">2013-02-01T19:19:24Z</dcterms:created>
  <dcterms:modified xsi:type="dcterms:W3CDTF">2014-04-04T02:58:34Z</dcterms:modified>
</cp:coreProperties>
</file>